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4"/>
    <p:sldMasterId id="214748366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</p:sldIdLst>
  <p:sldSz cy="5143500" cx="9144000"/>
  <p:notesSz cx="6858000" cy="9144000"/>
  <p:embeddedFontLst>
    <p:embeddedFont>
      <p:font typeface="Garamond"/>
      <p:regular r:id="rId77"/>
      <p:bold r:id="rId78"/>
      <p:italic r:id="rId79"/>
      <p:boldItalic r:id="rId80"/>
    </p:embeddedFont>
    <p:embeddedFont>
      <p:font typeface="Roboto Mono"/>
      <p:regular r:id="rId81"/>
      <p:bold r:id="rId82"/>
      <p:italic r:id="rId83"/>
      <p:boldItalic r:id="rId8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RobotoMono-boldItalic.fntdata"/><Relationship Id="rId83" Type="http://schemas.openxmlformats.org/officeDocument/2006/relationships/font" Target="fonts/RobotoMono-italic.fntdata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Garamond-boldItalic.fntdata"/><Relationship Id="rId82" Type="http://schemas.openxmlformats.org/officeDocument/2006/relationships/font" Target="fonts/RobotoMono-bold.fntdata"/><Relationship Id="rId81" Type="http://schemas.openxmlformats.org/officeDocument/2006/relationships/font" Target="fonts/RobotoMon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font" Target="fonts/Garamond-regular.fntdata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font" Target="fonts/Garamond-italic.fntdata"/><Relationship Id="rId34" Type="http://schemas.openxmlformats.org/officeDocument/2006/relationships/slide" Target="slides/slide28.xml"/><Relationship Id="rId78" Type="http://schemas.openxmlformats.org/officeDocument/2006/relationships/font" Target="fonts/Garamond-bold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01a971cf0c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01a971cf0c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1a971cf0c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01a971cf0c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1a971cf0c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01a971cf0c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1a971cf0c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1a971cf0c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01a971cf0c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01a971cf0c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01a971cf0c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01a971cf0c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01a971cf0c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01a971cf0c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01a971cf0c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01a971cf0c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1b70ab44e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1b70ab44e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01a971cf0c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01a971cf0c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01a971cf0c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01a971cf0c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1a971cf0c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1a971cf0c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1a971cf0c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01a971cf0c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01a971cf0c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01a971cf0c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Trusted Setup is imcompleted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01b70ab44e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01b70ab44e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016d360b6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016d360b6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016d360b68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016d360b68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016d360b68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016d360b68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016d360b68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016d360b68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016d360b68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016d360b68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016d360b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016d360b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016d360b6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016d360b6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16d360b6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016d360b6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016d360b68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016d360b68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016d360b68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016d360b68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016d360b68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016d360b68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016d360b68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016d360b68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016d360b68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016d360b68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016d360b68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016d360b68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016d360b68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016d360b68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01a971cf0c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01a971cf0c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01a971cf0c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01a971cf0c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01a971cf0c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01a971cf0c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1a971cf0c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01a971cf0c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01a971cf0c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01a971cf0c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01a971cf0c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01a971cf0c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01a971cf0c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01a971cf0c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01a971cf0c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01a971cf0c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01a971cf0c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01a971cf0c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01b70ab4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01b70ab4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01b70ab44e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01b70ab44e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01b70ab44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01b70ab44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01b70ab44e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01b70ab44e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01b70ab44e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101b70ab44e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1a971cf0c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01a971cf0c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01b70ab44e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01b70ab44e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01b70ab44e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01b70ab44e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01b70ab44e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101b70ab44e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01b70ab44e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101b70ab44e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01b70ab44e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101b70ab44e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01b70ab44e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01b70ab44e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01b70ab44e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101b70ab44e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101b70ab44e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101b70ab44e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101b70ab44e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101b70ab44e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101b70ab44e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101b70ab44e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1a971cf0c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01a971cf0c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time assumptions, we will discuss in the next 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fbd5ee07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fbd5ee07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fbd5ee070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fbd5ee070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fbd5ee070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fbd5ee070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fbd5ee0707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fbd5ee0707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fbd5ee0707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fbd5ee0707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fbd5ee0707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fbd5ee0707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fbd5ee0707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fbd5ee0707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fbd5ee0707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fbd5ee0707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fbd5ee0707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fbd5ee0707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fbd5ee0707_0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fbd5ee0707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1b70ab44e_6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01b70ab44e_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fbd5ee0707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fbd5ee0707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01a971cf0c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01a971cf0c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01a971cf0c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01a971cf0c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4"/>
          <p:cNvGrpSpPr/>
          <p:nvPr/>
        </p:nvGrpSpPr>
        <p:grpSpPr>
          <a:xfrm>
            <a:off x="-11" y="1000669"/>
            <a:ext cx="7314319" cy="3087225"/>
            <a:chOff x="-11" y="1378676"/>
            <a:chExt cx="7314319" cy="4116300"/>
          </a:xfrm>
        </p:grpSpPr>
        <p:sp>
          <p:nvSpPr>
            <p:cNvPr id="107" name="Google Shape;107;p14"/>
            <p:cNvSpPr/>
            <p:nvPr/>
          </p:nvSpPr>
          <p:spPr>
            <a:xfrm flipH="1">
              <a:off x="-11" y="1378676"/>
              <a:ext cx="187800" cy="411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 flipH="1">
              <a:off x="187808" y="1378676"/>
              <a:ext cx="7126500" cy="41163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14"/>
          <p:cNvSpPr txBox="1"/>
          <p:nvPr>
            <p:ph type="ctrTitle"/>
          </p:nvPr>
        </p:nvSpPr>
        <p:spPr>
          <a:xfrm>
            <a:off x="685800" y="1699931"/>
            <a:ext cx="6400800" cy="10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aramond"/>
              <a:buNone/>
              <a:defRPr b="0" i="0" sz="4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14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aramond"/>
              <a:buNone/>
              <a:defRPr b="0" i="0" sz="2400" u="none" cap="none" strike="noStrike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14308" y="4792428"/>
            <a:ext cx="1372269" cy="351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15"/>
          <p:cNvGrpSpPr/>
          <p:nvPr/>
        </p:nvGrpSpPr>
        <p:grpSpPr>
          <a:xfrm>
            <a:off x="-13" y="-9141"/>
            <a:ext cx="8005727" cy="1209422"/>
            <a:chOff x="-13" y="-12187"/>
            <a:chExt cx="8005727" cy="1161900"/>
          </a:xfrm>
        </p:grpSpPr>
        <p:sp>
          <p:nvSpPr>
            <p:cNvPr id="114" name="Google Shape;114;p15"/>
            <p:cNvSpPr/>
            <p:nvPr/>
          </p:nvSpPr>
          <p:spPr>
            <a:xfrm flipH="1">
              <a:off x="-13" y="-12187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 flipH="1">
              <a:off x="187714" y="-12187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" name="Google Shape;116;p15"/>
          <p:cNvSpPr txBox="1"/>
          <p:nvPr>
            <p:ph type="title"/>
          </p:nvPr>
        </p:nvSpPr>
        <p:spPr>
          <a:xfrm>
            <a:off x="457200" y="101101"/>
            <a:ext cx="7315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aramond"/>
              <a:buNone/>
              <a:defRPr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15"/>
          <p:cNvSpPr txBox="1"/>
          <p:nvPr>
            <p:ph idx="1" type="body"/>
          </p:nvPr>
        </p:nvSpPr>
        <p:spPr>
          <a:xfrm>
            <a:off x="457200" y="1278516"/>
            <a:ext cx="8229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aramond"/>
              <a:buChar char="●"/>
              <a:defRPr sz="1800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00">
                <a:solidFill>
                  <a:schemeClr val="dk2"/>
                </a:solidFill>
              </a:defRPr>
            </a:lvl2pPr>
            <a:lvl3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00">
                <a:solidFill>
                  <a:schemeClr val="dk2"/>
                </a:solidFill>
              </a:defRPr>
            </a:lvl3pPr>
            <a:lvl4pPr indent="-317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00">
                <a:solidFill>
                  <a:schemeClr val="dk2"/>
                </a:solidFill>
              </a:defRPr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00"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00">
                <a:solidFill>
                  <a:schemeClr val="dk2"/>
                </a:solidFill>
              </a:defRPr>
            </a:lvl6pPr>
            <a:lvl7pPr indent="-3175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00">
                <a:solidFill>
                  <a:schemeClr val="dk2"/>
                </a:solidFill>
              </a:defRPr>
            </a:lvl7pPr>
            <a:lvl8pPr indent="-3175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00">
                <a:solidFill>
                  <a:schemeClr val="dk2"/>
                </a:solidFill>
              </a:defRPr>
            </a:lvl8pPr>
            <a:lvl9pPr indent="-3175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/>
          <p:nvPr>
            <p:ph idx="1" type="body"/>
          </p:nvPr>
        </p:nvSpPr>
        <p:spPr>
          <a:xfrm>
            <a:off x="456245" y="1278513"/>
            <a:ext cx="4038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aramond"/>
              <a:buNone/>
              <a:defRPr sz="1800">
                <a:latin typeface="Garamond"/>
                <a:ea typeface="Garamond"/>
                <a:cs typeface="Garamond"/>
                <a:sym typeface="Garamond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sp>
        <p:nvSpPr>
          <p:cNvPr id="120" name="Google Shape;120;p16"/>
          <p:cNvSpPr txBox="1"/>
          <p:nvPr>
            <p:ph idx="2" type="body"/>
          </p:nvPr>
        </p:nvSpPr>
        <p:spPr>
          <a:xfrm>
            <a:off x="4648200" y="1278513"/>
            <a:ext cx="4038600" cy="3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Garamond"/>
              <a:buNone/>
              <a:defRPr sz="1800">
                <a:latin typeface="Garamond"/>
                <a:ea typeface="Garamond"/>
                <a:cs typeface="Garamond"/>
                <a:sym typeface="Garamond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-2286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-2286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-2286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grpSp>
        <p:nvGrpSpPr>
          <p:cNvPr id="121" name="Google Shape;121;p16"/>
          <p:cNvGrpSpPr/>
          <p:nvPr/>
        </p:nvGrpSpPr>
        <p:grpSpPr>
          <a:xfrm>
            <a:off x="-13" y="-9141"/>
            <a:ext cx="8005727" cy="1209422"/>
            <a:chOff x="-13" y="-12187"/>
            <a:chExt cx="8005727" cy="1161900"/>
          </a:xfrm>
        </p:grpSpPr>
        <p:sp>
          <p:nvSpPr>
            <p:cNvPr id="122" name="Google Shape;122;p16"/>
            <p:cNvSpPr/>
            <p:nvPr/>
          </p:nvSpPr>
          <p:spPr>
            <a:xfrm flipH="1">
              <a:off x="-13" y="-12187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6"/>
            <p:cNvSpPr/>
            <p:nvPr/>
          </p:nvSpPr>
          <p:spPr>
            <a:xfrm flipH="1">
              <a:off x="187714" y="-12187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" name="Google Shape;124;p16"/>
          <p:cNvSpPr txBox="1"/>
          <p:nvPr>
            <p:ph type="title"/>
          </p:nvPr>
        </p:nvSpPr>
        <p:spPr>
          <a:xfrm>
            <a:off x="457200" y="101101"/>
            <a:ext cx="7315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aramond"/>
              <a:buNone/>
              <a:defRPr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7"/>
          <p:cNvGrpSpPr/>
          <p:nvPr/>
        </p:nvGrpSpPr>
        <p:grpSpPr>
          <a:xfrm>
            <a:off x="-13" y="-9141"/>
            <a:ext cx="8005727" cy="1209422"/>
            <a:chOff x="-13" y="-12187"/>
            <a:chExt cx="8005727" cy="1161900"/>
          </a:xfrm>
        </p:grpSpPr>
        <p:sp>
          <p:nvSpPr>
            <p:cNvPr id="127" name="Google Shape;127;p17"/>
            <p:cNvSpPr/>
            <p:nvPr/>
          </p:nvSpPr>
          <p:spPr>
            <a:xfrm flipH="1">
              <a:off x="-13" y="-12187"/>
              <a:ext cx="187800" cy="1161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7"/>
            <p:cNvSpPr/>
            <p:nvPr/>
          </p:nvSpPr>
          <p:spPr>
            <a:xfrm flipH="1">
              <a:off x="187714" y="-12187"/>
              <a:ext cx="7818000" cy="1161900"/>
            </a:xfrm>
            <a:prstGeom prst="rect">
              <a:avLst/>
            </a:prstGeom>
            <a:solidFill>
              <a:srgbClr val="0F243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" name="Google Shape;129;p17"/>
          <p:cNvSpPr txBox="1"/>
          <p:nvPr>
            <p:ph type="title"/>
          </p:nvPr>
        </p:nvSpPr>
        <p:spPr>
          <a:xfrm>
            <a:off x="457200" y="101101"/>
            <a:ext cx="7315500" cy="101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aramond"/>
              <a:buNone/>
              <a:defRPr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 flipH="1">
            <a:off x="8964665" y="4623761"/>
            <a:ext cx="187800" cy="521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8"/>
          <p:cNvSpPr/>
          <p:nvPr/>
        </p:nvSpPr>
        <p:spPr>
          <a:xfrm flipH="1">
            <a:off x="3866777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8"/>
          <p:cNvSpPr txBox="1"/>
          <p:nvPr>
            <p:ph idx="1" type="body"/>
          </p:nvPr>
        </p:nvSpPr>
        <p:spPr>
          <a:xfrm>
            <a:off x="3866812" y="4623761"/>
            <a:ext cx="50979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Garamond"/>
              <a:buNone/>
              <a:defRPr sz="1400">
                <a:solidFill>
                  <a:schemeClr val="lt1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idx="11" type="ftr"/>
          </p:nvPr>
        </p:nvSpPr>
        <p:spPr>
          <a:xfrm>
            <a:off x="3108960" y="4783452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100"/>
              <a:buNone/>
              <a:defRPr sz="7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9pPr>
          </a:lstStyle>
          <a:p/>
        </p:txBody>
      </p:sp>
      <p:sp>
        <p:nvSpPr>
          <p:cNvPr id="137" name="Google Shape;137;p20"/>
          <p:cNvSpPr txBox="1"/>
          <p:nvPr>
            <p:ph idx="10" type="dt"/>
          </p:nvPr>
        </p:nvSpPr>
        <p:spPr>
          <a:xfrm>
            <a:off x="457200" y="4783452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100"/>
              <a:buNone/>
              <a:defRPr sz="71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100"/>
              <a:buNone/>
              <a:defRPr sz="7100"/>
            </a:lvl9pPr>
          </a:lstStyle>
          <a:p/>
        </p:txBody>
      </p:sp>
      <p:sp>
        <p:nvSpPr>
          <p:cNvPr id="138" name="Google Shape;138;p20"/>
          <p:cNvSpPr txBox="1"/>
          <p:nvPr>
            <p:ph idx="12" type="sldNum"/>
          </p:nvPr>
        </p:nvSpPr>
        <p:spPr>
          <a:xfrm>
            <a:off x="6583680" y="4783452"/>
            <a:ext cx="21030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 sz="7100"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 sz="7100"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 sz="7100"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 sz="7100"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 sz="7100"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 sz="7100"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 sz="7100"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 sz="7100"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 sz="71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33867" y="-71"/>
            <a:ext cx="3409812" cy="2107678"/>
            <a:chOff x="0" y="1492"/>
            <a:chExt cx="3409812" cy="2810238"/>
          </a:xfrm>
        </p:grpSpPr>
        <p:cxnSp>
          <p:nvCxnSpPr>
            <p:cNvPr id="52" name="Google Shape;52;p13"/>
            <p:cNvCxnSpPr/>
            <p:nvPr/>
          </p:nvCxnSpPr>
          <p:spPr>
            <a:xfrm>
              <a:off x="0" y="245542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255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" name="Google Shape;53;p1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255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" name="Google Shape;54;p1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255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" name="Google Shape;55;p1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255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" name="Google Shape;56;p13"/>
            <p:cNvCxnSpPr/>
            <p:nvPr/>
          </p:nvCxnSpPr>
          <p:spPr>
            <a:xfrm>
              <a:off x="0" y="931342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255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" name="Google Shape;57;p13"/>
            <p:cNvCxnSpPr/>
            <p:nvPr/>
          </p:nvCxnSpPr>
          <p:spPr>
            <a:xfrm>
              <a:off x="0" y="1159942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255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" name="Google Shape;58;p13"/>
            <p:cNvCxnSpPr/>
            <p:nvPr/>
          </p:nvCxnSpPr>
          <p:spPr>
            <a:xfrm>
              <a:off x="0" y="1388542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255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" name="Google Shape;59;p13"/>
            <p:cNvCxnSpPr/>
            <p:nvPr/>
          </p:nvCxnSpPr>
          <p:spPr>
            <a:xfrm>
              <a:off x="0" y="1617142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255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" name="Google Shape;60;p13"/>
            <p:cNvCxnSpPr/>
            <p:nvPr/>
          </p:nvCxnSpPr>
          <p:spPr>
            <a:xfrm>
              <a:off x="0" y="1845742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255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" name="Google Shape;61;p13"/>
            <p:cNvCxnSpPr/>
            <p:nvPr/>
          </p:nvCxnSpPr>
          <p:spPr>
            <a:xfrm>
              <a:off x="0" y="2074342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255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" name="Google Shape;62;p13"/>
            <p:cNvCxnSpPr/>
            <p:nvPr/>
          </p:nvCxnSpPr>
          <p:spPr>
            <a:xfrm>
              <a:off x="0" y="2302943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255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" name="Google Shape;63;p13"/>
            <p:cNvCxnSpPr/>
            <p:nvPr/>
          </p:nvCxnSpPr>
          <p:spPr>
            <a:xfrm rot="-5400000">
              <a:off x="-814262" y="1238114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255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" name="Google Shape;64;p13"/>
            <p:cNvCxnSpPr/>
            <p:nvPr/>
          </p:nvCxnSpPr>
          <p:spPr>
            <a:xfrm rot="-5400000">
              <a:off x="-357712" y="1014527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255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5" name="Google Shape;65;p13"/>
            <p:cNvCxnSpPr/>
            <p:nvPr/>
          </p:nvCxnSpPr>
          <p:spPr>
            <a:xfrm rot="-5400000">
              <a:off x="-854" y="887576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255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6" name="Google Shape;66;p1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255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" name="Google Shape;67;p13"/>
            <p:cNvCxnSpPr/>
            <p:nvPr/>
          </p:nvCxnSpPr>
          <p:spPr>
            <a:xfrm rot="-5400000">
              <a:off x="636516" y="709726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255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8" name="Google Shape;68;p13"/>
            <p:cNvCxnSpPr/>
            <p:nvPr/>
          </p:nvCxnSpPr>
          <p:spPr>
            <a:xfrm rot="-5400000">
              <a:off x="972228" y="603961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255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9" name="Google Shape;69;p13"/>
            <p:cNvCxnSpPr/>
            <p:nvPr/>
          </p:nvCxnSpPr>
          <p:spPr>
            <a:xfrm rot="-5400000">
              <a:off x="1278236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255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0" name="Google Shape;70;p13"/>
            <p:cNvCxnSpPr/>
            <p:nvPr/>
          </p:nvCxnSpPr>
          <p:spPr>
            <a:xfrm rot="-5400000">
              <a:off x="1590397" y="440775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255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" name="Google Shape;71;p1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255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2" name="Google Shape;72;p13"/>
            <p:cNvCxnSpPr/>
            <p:nvPr/>
          </p:nvCxnSpPr>
          <p:spPr>
            <a:xfrm rot="-5400000">
              <a:off x="2198065" y="292492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255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3" name="Google Shape;73;p13"/>
            <p:cNvCxnSpPr/>
            <p:nvPr/>
          </p:nvCxnSpPr>
          <p:spPr>
            <a:xfrm rot="-5400000">
              <a:off x="2521027" y="199376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255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4" name="Google Shape;74;p13"/>
            <p:cNvCxnSpPr/>
            <p:nvPr/>
          </p:nvCxnSpPr>
          <p:spPr>
            <a:xfrm rot="-5400000">
              <a:off x="2801688" y="148626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255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5" name="Google Shape;75;p13"/>
            <p:cNvCxnSpPr/>
            <p:nvPr/>
          </p:nvCxnSpPr>
          <p:spPr>
            <a:xfrm rot="-5400000">
              <a:off x="3079241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255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6" name="Google Shape;76;p13"/>
            <p:cNvCxnSpPr/>
            <p:nvPr/>
          </p:nvCxnSpPr>
          <p:spPr>
            <a:xfrm rot="-5400000">
              <a:off x="3324762" y="85076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255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7" name="Google Shape;77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79" name="Google Shape;79;p13"/>
          <p:cNvGrpSpPr/>
          <p:nvPr/>
        </p:nvGrpSpPr>
        <p:grpSpPr>
          <a:xfrm rot="10800000">
            <a:off x="5734187" y="3035892"/>
            <a:ext cx="3409812" cy="2107678"/>
            <a:chOff x="0" y="1492"/>
            <a:chExt cx="3409812" cy="2810238"/>
          </a:xfrm>
        </p:grpSpPr>
        <p:cxnSp>
          <p:nvCxnSpPr>
            <p:cNvPr id="80" name="Google Shape;80;p13"/>
            <p:cNvCxnSpPr/>
            <p:nvPr/>
          </p:nvCxnSpPr>
          <p:spPr>
            <a:xfrm>
              <a:off x="0" y="245542"/>
              <a:ext cx="3251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255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" name="Google Shape;81;p13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255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" name="Google Shape;82;p13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255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3" name="Google Shape;83;p13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255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" name="Google Shape;84;p13"/>
            <p:cNvCxnSpPr/>
            <p:nvPr/>
          </p:nvCxnSpPr>
          <p:spPr>
            <a:xfrm>
              <a:off x="0" y="931342"/>
              <a:ext cx="186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255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" name="Google Shape;85;p13"/>
            <p:cNvCxnSpPr/>
            <p:nvPr/>
          </p:nvCxnSpPr>
          <p:spPr>
            <a:xfrm>
              <a:off x="0" y="1159942"/>
              <a:ext cx="1490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255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6" name="Google Shape;86;p13"/>
            <p:cNvCxnSpPr/>
            <p:nvPr/>
          </p:nvCxnSpPr>
          <p:spPr>
            <a:xfrm>
              <a:off x="0" y="1388542"/>
              <a:ext cx="1219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255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7" name="Google Shape;87;p13"/>
            <p:cNvCxnSpPr/>
            <p:nvPr/>
          </p:nvCxnSpPr>
          <p:spPr>
            <a:xfrm>
              <a:off x="0" y="1617142"/>
              <a:ext cx="990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255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8" name="Google Shape;88;p13"/>
            <p:cNvCxnSpPr/>
            <p:nvPr/>
          </p:nvCxnSpPr>
          <p:spPr>
            <a:xfrm>
              <a:off x="0" y="1845742"/>
              <a:ext cx="745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255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" name="Google Shape;89;p13"/>
            <p:cNvCxnSpPr/>
            <p:nvPr/>
          </p:nvCxnSpPr>
          <p:spPr>
            <a:xfrm>
              <a:off x="0" y="2074342"/>
              <a:ext cx="533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255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" name="Google Shape;90;p13"/>
            <p:cNvCxnSpPr/>
            <p:nvPr/>
          </p:nvCxnSpPr>
          <p:spPr>
            <a:xfrm>
              <a:off x="0" y="2302943"/>
              <a:ext cx="262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255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" name="Google Shape;91;p13"/>
            <p:cNvCxnSpPr/>
            <p:nvPr/>
          </p:nvCxnSpPr>
          <p:spPr>
            <a:xfrm rot="-5400000">
              <a:off x="-814262" y="1238114"/>
              <a:ext cx="24684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255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" name="Google Shape;92;p13"/>
            <p:cNvCxnSpPr/>
            <p:nvPr/>
          </p:nvCxnSpPr>
          <p:spPr>
            <a:xfrm rot="-5400000">
              <a:off x="-357712" y="1014527"/>
              <a:ext cx="20181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255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" name="Google Shape;93;p13"/>
            <p:cNvCxnSpPr/>
            <p:nvPr/>
          </p:nvCxnSpPr>
          <p:spPr>
            <a:xfrm rot="-5400000">
              <a:off x="-854" y="887576"/>
              <a:ext cx="17640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255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" name="Google Shape;94;p13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255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" name="Google Shape;95;p13"/>
            <p:cNvCxnSpPr/>
            <p:nvPr/>
          </p:nvCxnSpPr>
          <p:spPr>
            <a:xfrm rot="-5400000">
              <a:off x="636516" y="709726"/>
              <a:ext cx="1408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255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6" name="Google Shape;96;p13"/>
            <p:cNvCxnSpPr/>
            <p:nvPr/>
          </p:nvCxnSpPr>
          <p:spPr>
            <a:xfrm rot="-5400000">
              <a:off x="972228" y="603961"/>
              <a:ext cx="1196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255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7" name="Google Shape;97;p13"/>
            <p:cNvCxnSpPr/>
            <p:nvPr/>
          </p:nvCxnSpPr>
          <p:spPr>
            <a:xfrm rot="-5400000">
              <a:off x="1278236" y="527761"/>
              <a:ext cx="10443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255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" name="Google Shape;98;p13"/>
            <p:cNvCxnSpPr/>
            <p:nvPr/>
          </p:nvCxnSpPr>
          <p:spPr>
            <a:xfrm rot="-5400000">
              <a:off x="1590397" y="440775"/>
              <a:ext cx="879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255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" name="Google Shape;99;p13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255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" name="Google Shape;100;p13"/>
            <p:cNvCxnSpPr/>
            <p:nvPr/>
          </p:nvCxnSpPr>
          <p:spPr>
            <a:xfrm rot="-5400000">
              <a:off x="2198065" y="292492"/>
              <a:ext cx="583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255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" name="Google Shape;101;p13"/>
            <p:cNvCxnSpPr/>
            <p:nvPr/>
          </p:nvCxnSpPr>
          <p:spPr>
            <a:xfrm rot="-5400000">
              <a:off x="2521027" y="199376"/>
              <a:ext cx="3972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255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" name="Google Shape;102;p13"/>
            <p:cNvCxnSpPr/>
            <p:nvPr/>
          </p:nvCxnSpPr>
          <p:spPr>
            <a:xfrm rot="-5400000">
              <a:off x="2801688" y="148626"/>
              <a:ext cx="2955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255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" name="Google Shape;103;p13"/>
            <p:cNvCxnSpPr/>
            <p:nvPr/>
          </p:nvCxnSpPr>
          <p:spPr>
            <a:xfrm rot="-5400000">
              <a:off x="3079241" y="102444"/>
              <a:ext cx="201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255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" name="Google Shape;104;p13"/>
            <p:cNvCxnSpPr/>
            <p:nvPr/>
          </p:nvCxnSpPr>
          <p:spPr>
            <a:xfrm rot="-5400000">
              <a:off x="3324762" y="85076"/>
              <a:ext cx="168600" cy="1500"/>
            </a:xfrm>
            <a:prstGeom prst="straightConnector1">
              <a:avLst/>
            </a:prstGeom>
            <a:noFill/>
            <a:ln cap="flat" cmpd="sng" w="12700">
              <a:solidFill>
                <a:srgbClr val="B7CCE4">
                  <a:alpha val="5255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5" Type="http://schemas.openxmlformats.org/officeDocument/2006/relationships/image" Target="../media/image37.png"/><Relationship Id="rId6" Type="http://schemas.openxmlformats.org/officeDocument/2006/relationships/image" Target="../media/image3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0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ctrTitle"/>
          </p:nvPr>
        </p:nvSpPr>
        <p:spPr>
          <a:xfrm>
            <a:off x="191550" y="1458025"/>
            <a:ext cx="8760900" cy="100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80"/>
              <a:t>The Honey Badger of BFT Protocols</a:t>
            </a:r>
            <a:endParaRPr sz="3680"/>
          </a:p>
        </p:txBody>
      </p:sp>
      <p:sp>
        <p:nvSpPr>
          <p:cNvPr id="144" name="Google Shape;144;p21"/>
          <p:cNvSpPr txBox="1"/>
          <p:nvPr>
            <p:ph idx="1" type="subTitle"/>
          </p:nvPr>
        </p:nvSpPr>
        <p:spPr>
          <a:xfrm>
            <a:off x="253350" y="2801000"/>
            <a:ext cx="8699100" cy="1074900"/>
          </a:xfrm>
          <a:prstGeom prst="rect">
            <a:avLst/>
          </a:prstGeom>
          <a:effectLst>
            <a:outerShdw blurRad="57150" rotWithShape="0" algn="bl" dir="5400000" dist="19050">
              <a:schemeClr val="dk1">
                <a:alpha val="50000"/>
              </a:schemeClr>
            </a:outerShdw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176"/>
              <a:buFont typeface="Arial"/>
              <a:buNone/>
            </a:pPr>
            <a:r>
              <a:rPr lang="en" sz="3645"/>
              <a:t>Author: </a:t>
            </a:r>
            <a:r>
              <a:rPr lang="en" sz="3645"/>
              <a:t>Andrew Miller, Yu Xia, Kyle Croman, Elaine Shi, Dawn Song</a:t>
            </a:r>
            <a:endParaRPr sz="364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176"/>
              <a:buFont typeface="Arial"/>
              <a:buNone/>
            </a:pPr>
            <a:r>
              <a:rPr lang="en" sz="3645"/>
              <a:t>Presenter: Zaoyi Zheng, Weijia Wang, Jinxiao Yu</a:t>
            </a:r>
            <a:endParaRPr sz="364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176"/>
              <a:buFont typeface="Arial"/>
              <a:buNone/>
            </a:pPr>
            <a:r>
              <a:t/>
            </a:r>
            <a:endParaRPr sz="364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176"/>
              <a:buFont typeface="Arial"/>
              <a:buNone/>
            </a:pPr>
            <a:r>
              <a:rPr lang="en" sz="3645"/>
              <a:t>Date: Nov 15, 2021</a:t>
            </a:r>
            <a:endParaRPr b="1" sz="3545">
              <a:solidFill>
                <a:schemeClr val="lt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b="1" sz="1200">
              <a:solidFill>
                <a:schemeClr val="lt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193800" y="-83375"/>
            <a:ext cx="8756400" cy="10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Flow of typical synchrony BFT protocols</a:t>
            </a:r>
            <a:endParaRPr sz="3600"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244900" y="1596966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</a:t>
            </a:r>
            <a:r>
              <a:rPr lang="en" sz="2000"/>
              <a:t>tart with a </a:t>
            </a:r>
            <a:r>
              <a:rPr lang="en" sz="2000">
                <a:solidFill>
                  <a:srgbClr val="FF0000"/>
                </a:solidFill>
              </a:rPr>
              <a:t>Leader</a:t>
            </a:r>
            <a:r>
              <a:rPr lang="en" sz="2000"/>
              <a:t> and a timeout parameter </a:t>
            </a:r>
            <a:r>
              <a:rPr lang="en" sz="2000">
                <a:solidFill>
                  <a:srgbClr val="9900FF"/>
                </a:solidFill>
              </a:rPr>
              <a:t>Δ</a:t>
            </a:r>
            <a:endParaRPr sz="2000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193800" y="-83375"/>
            <a:ext cx="8756400" cy="10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Flow of typical synchrony BFT protocols</a:t>
            </a:r>
            <a:endParaRPr sz="3600"/>
          </a:p>
        </p:txBody>
      </p:sp>
      <p:sp>
        <p:nvSpPr>
          <p:cNvPr id="212" name="Google Shape;212;p31"/>
          <p:cNvSpPr txBox="1"/>
          <p:nvPr>
            <p:ph idx="1" type="body"/>
          </p:nvPr>
        </p:nvSpPr>
        <p:spPr>
          <a:xfrm>
            <a:off x="244900" y="1596966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Start with a </a:t>
            </a:r>
            <a:r>
              <a:rPr lang="en" sz="2000">
                <a:solidFill>
                  <a:srgbClr val="FF0000"/>
                </a:solidFill>
              </a:rPr>
              <a:t>Leader</a:t>
            </a:r>
            <a:r>
              <a:rPr lang="en" sz="2000"/>
              <a:t> and a timeout parameter </a:t>
            </a:r>
            <a:r>
              <a:rPr lang="en" sz="2000">
                <a:solidFill>
                  <a:srgbClr val="9900FF"/>
                </a:solidFill>
              </a:rPr>
              <a:t>Δ</a:t>
            </a:r>
            <a:endParaRPr sz="2000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If </a:t>
            </a:r>
            <a:r>
              <a:rPr lang="en" sz="2000">
                <a:solidFill>
                  <a:srgbClr val="FF0000"/>
                </a:solidFill>
              </a:rPr>
              <a:t>Leader</a:t>
            </a:r>
            <a:r>
              <a:rPr lang="en" sz="2000"/>
              <a:t> is uncorrupted, timeout parameter </a:t>
            </a:r>
            <a:r>
              <a:rPr lang="en" sz="2000">
                <a:solidFill>
                  <a:srgbClr val="9900FF"/>
                </a:solidFill>
              </a:rPr>
              <a:t>Δ </a:t>
            </a:r>
            <a:r>
              <a:rPr lang="en" sz="2000"/>
              <a:t>are suitable, and messages delivered within </a:t>
            </a:r>
            <a:r>
              <a:rPr lang="en" sz="2000">
                <a:solidFill>
                  <a:srgbClr val="9900FF"/>
                </a:solidFill>
              </a:rPr>
              <a:t>Δ</a:t>
            </a:r>
            <a:r>
              <a:rPr lang="en" sz="2000"/>
              <a:t>, then the “fast path” portion of the protocol succeeds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193800" y="-83375"/>
            <a:ext cx="8756400" cy="10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Flow of typical synchrony BFT protocols</a:t>
            </a:r>
            <a:endParaRPr sz="3600"/>
          </a:p>
        </p:txBody>
      </p:sp>
      <p:sp>
        <p:nvSpPr>
          <p:cNvPr id="218" name="Google Shape;218;p32"/>
          <p:cNvSpPr txBox="1"/>
          <p:nvPr>
            <p:ph idx="1" type="body"/>
          </p:nvPr>
        </p:nvSpPr>
        <p:spPr>
          <a:xfrm>
            <a:off x="244900" y="1596966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Start with a </a:t>
            </a:r>
            <a:r>
              <a:rPr lang="en" sz="2000">
                <a:solidFill>
                  <a:srgbClr val="FF0000"/>
                </a:solidFill>
              </a:rPr>
              <a:t>Leader</a:t>
            </a:r>
            <a:r>
              <a:rPr lang="en" sz="2000"/>
              <a:t> and a timeout parameter </a:t>
            </a:r>
            <a:r>
              <a:rPr lang="en" sz="2000">
                <a:solidFill>
                  <a:srgbClr val="9900FF"/>
                </a:solidFill>
              </a:rPr>
              <a:t>Δ</a:t>
            </a:r>
            <a:endParaRPr sz="2000"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/>
              <a:t>If </a:t>
            </a:r>
            <a:r>
              <a:rPr lang="en" sz="2000">
                <a:solidFill>
                  <a:srgbClr val="FF0000"/>
                </a:solidFill>
              </a:rPr>
              <a:t>Leader</a:t>
            </a:r>
            <a:r>
              <a:rPr lang="en" sz="2000"/>
              <a:t> is uncorrupted, timeout parameter </a:t>
            </a:r>
            <a:r>
              <a:rPr lang="en" sz="2000">
                <a:solidFill>
                  <a:srgbClr val="9900FF"/>
                </a:solidFill>
              </a:rPr>
              <a:t>Δ </a:t>
            </a:r>
            <a:r>
              <a:rPr lang="en" sz="2000"/>
              <a:t>are suitable, and messages delivered within </a:t>
            </a:r>
            <a:r>
              <a:rPr lang="en" sz="2000">
                <a:solidFill>
                  <a:srgbClr val="9900FF"/>
                </a:solidFill>
              </a:rPr>
              <a:t>Δ</a:t>
            </a:r>
            <a:r>
              <a:rPr lang="en" sz="2000"/>
              <a:t>, then the “fast path” portion of the protocol succeeds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Otherwise, elect a new </a:t>
            </a:r>
            <a:r>
              <a:rPr lang="en" sz="2000">
                <a:solidFill>
                  <a:srgbClr val="FF0000"/>
                </a:solidFill>
              </a:rPr>
              <a:t>Leader</a:t>
            </a:r>
            <a:r>
              <a:rPr lang="en" sz="2000"/>
              <a:t>, or increase the timeout </a:t>
            </a:r>
            <a:r>
              <a:rPr lang="en" sz="2000">
                <a:solidFill>
                  <a:srgbClr val="9900FF"/>
                </a:solidFill>
              </a:rPr>
              <a:t>Δ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cxnSp>
        <p:nvCxnSpPr>
          <p:cNvPr id="219" name="Google Shape;219;p32"/>
          <p:cNvCxnSpPr/>
          <p:nvPr/>
        </p:nvCxnSpPr>
        <p:spPr>
          <a:xfrm flipH="1" rot="10800000">
            <a:off x="3071725" y="3279975"/>
            <a:ext cx="1042200" cy="26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0" name="Google Shape;220;p32"/>
          <p:cNvSpPr txBox="1"/>
          <p:nvPr/>
        </p:nvSpPr>
        <p:spPr>
          <a:xfrm>
            <a:off x="4113925" y="2928575"/>
            <a:ext cx="7337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View- Change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/>
          <p:nvPr>
            <p:ph type="title"/>
          </p:nvPr>
        </p:nvSpPr>
        <p:spPr>
          <a:xfrm>
            <a:off x="457200" y="-69474"/>
            <a:ext cx="7315500" cy="10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2"/>
                </a:solidFill>
              </a:rPr>
              <a:t>Limitations of electing</a:t>
            </a:r>
            <a:r>
              <a:rPr lang="en" sz="3500">
                <a:solidFill>
                  <a:srgbClr val="FF0000"/>
                </a:solidFill>
              </a:rPr>
              <a:t> Leader</a:t>
            </a:r>
            <a:r>
              <a:rPr lang="en" sz="3500">
                <a:solidFill>
                  <a:schemeClr val="dk2"/>
                </a:solidFill>
              </a:rPr>
              <a:t> </a:t>
            </a:r>
            <a:endParaRPr sz="5900"/>
          </a:p>
        </p:txBody>
      </p:sp>
      <p:pic>
        <p:nvPicPr>
          <p:cNvPr id="226" name="Google Shape;2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550" y="1795251"/>
            <a:ext cx="7629525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457200" y="-69474"/>
            <a:ext cx="7315500" cy="10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>
                <a:solidFill>
                  <a:schemeClr val="lt2"/>
                </a:solidFill>
              </a:rPr>
              <a:t>Limitations of electing</a:t>
            </a:r>
            <a:r>
              <a:rPr lang="en" sz="3500">
                <a:solidFill>
                  <a:srgbClr val="FF0000"/>
                </a:solidFill>
              </a:rPr>
              <a:t> </a:t>
            </a:r>
            <a:r>
              <a:rPr lang="en" sz="3500">
                <a:solidFill>
                  <a:srgbClr val="FF0000"/>
                </a:solidFill>
              </a:rPr>
              <a:t>Leader</a:t>
            </a:r>
            <a:r>
              <a:rPr lang="en" sz="3500">
                <a:solidFill>
                  <a:schemeClr val="dk2"/>
                </a:solidFill>
              </a:rPr>
              <a:t> </a:t>
            </a:r>
            <a:endParaRPr sz="5900"/>
          </a:p>
        </p:txBody>
      </p:sp>
      <p:pic>
        <p:nvPicPr>
          <p:cNvPr id="232" name="Google Shape;2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550" y="1795251"/>
            <a:ext cx="7629525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4"/>
          <p:cNvSpPr/>
          <p:nvPr/>
        </p:nvSpPr>
        <p:spPr>
          <a:xfrm>
            <a:off x="2529175" y="3501950"/>
            <a:ext cx="1167300" cy="250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4"/>
          <p:cNvSpPr/>
          <p:nvPr/>
        </p:nvSpPr>
        <p:spPr>
          <a:xfrm>
            <a:off x="1417275" y="2391150"/>
            <a:ext cx="1056300" cy="180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4"/>
          <p:cNvSpPr txBox="1"/>
          <p:nvPr/>
        </p:nvSpPr>
        <p:spPr>
          <a:xfrm>
            <a:off x="521900" y="4307700"/>
            <a:ext cx="762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Proof sketch: eventually, </a:t>
            </a:r>
            <a:r>
              <a:rPr lang="en" sz="2000">
                <a:solidFill>
                  <a:srgbClr val="9900FF"/>
                </a:solidFill>
                <a:latin typeface="Garamond"/>
                <a:ea typeface="Garamond"/>
                <a:cs typeface="Garamond"/>
                <a:sym typeface="Garamond"/>
              </a:rPr>
              <a:t>Δ </a:t>
            </a:r>
            <a:r>
              <a:rPr lang="en" sz="2000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is large enough and </a:t>
            </a:r>
            <a:r>
              <a:rPr lang="en" sz="2000">
                <a:solidFill>
                  <a:srgbClr val="FF0000"/>
                </a:solidFill>
                <a:latin typeface="Garamond"/>
                <a:ea typeface="Garamond"/>
                <a:cs typeface="Garamond"/>
                <a:sym typeface="Garamond"/>
              </a:rPr>
              <a:t>Leader </a:t>
            </a:r>
            <a:r>
              <a:rPr lang="en" sz="2000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is uncorrupted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/>
          <p:nvPr>
            <p:ph type="title"/>
          </p:nvPr>
        </p:nvSpPr>
        <p:spPr>
          <a:xfrm>
            <a:off x="457200" y="101100"/>
            <a:ext cx="6532800" cy="10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Unavoidable dilemma </a:t>
            </a:r>
            <a:endParaRPr sz="3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when tuning parameters - </a:t>
            </a:r>
            <a:r>
              <a:rPr lang="en" sz="3300">
                <a:solidFill>
                  <a:srgbClr val="9900FF"/>
                </a:solidFill>
              </a:rPr>
              <a:t>Δ </a:t>
            </a:r>
            <a:endParaRPr sz="3400"/>
          </a:p>
        </p:txBody>
      </p:sp>
      <p:sp>
        <p:nvSpPr>
          <p:cNvPr id="241" name="Google Shape;241;p35"/>
          <p:cNvSpPr txBox="1"/>
          <p:nvPr>
            <p:ph idx="1" type="body"/>
          </p:nvPr>
        </p:nvSpPr>
        <p:spPr>
          <a:xfrm>
            <a:off x="457200" y="1278516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2000"/>
              <a:t>timeout parameter </a:t>
            </a:r>
            <a:r>
              <a:rPr lang="en" sz="2000">
                <a:solidFill>
                  <a:srgbClr val="9900FF"/>
                </a:solidFill>
              </a:rPr>
              <a:t>Δ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/>
              <a:t>is too small or increase too slow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Relies on accurate estimate of </a:t>
            </a:r>
            <a:r>
              <a:rPr b="1" lang="en" sz="2000"/>
              <a:t>network latency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2000"/>
              <a:t>timeout parameter </a:t>
            </a:r>
            <a:r>
              <a:rPr lang="en" sz="2000">
                <a:solidFill>
                  <a:srgbClr val="9900FF"/>
                </a:solidFill>
              </a:rPr>
              <a:t>Δ</a:t>
            </a:r>
            <a:r>
              <a:rPr lang="en" sz="2000"/>
              <a:t> is too large or increase too fast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n" sz="2000"/>
              <a:t>Recovers slowly</a:t>
            </a:r>
            <a:r>
              <a:rPr lang="en" sz="2000"/>
              <a:t> from intermittent partitions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It is a tradeoff between robustness and responsiveness.</a:t>
            </a:r>
            <a:endParaRPr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6"/>
          <p:cNvSpPr txBox="1"/>
          <p:nvPr>
            <p:ph type="title"/>
          </p:nvPr>
        </p:nvSpPr>
        <p:spPr>
          <a:xfrm>
            <a:off x="457200" y="101100"/>
            <a:ext cx="6532800" cy="10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Unavoidable dilemma </a:t>
            </a:r>
            <a:endParaRPr sz="3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when tuning parameters - </a:t>
            </a:r>
            <a:r>
              <a:rPr lang="en" sz="3300">
                <a:solidFill>
                  <a:srgbClr val="9900FF"/>
                </a:solidFill>
              </a:rPr>
              <a:t>Δ </a:t>
            </a:r>
            <a:endParaRPr sz="3400"/>
          </a:p>
        </p:txBody>
      </p:sp>
      <p:sp>
        <p:nvSpPr>
          <p:cNvPr id="247" name="Google Shape;247;p36"/>
          <p:cNvSpPr txBox="1"/>
          <p:nvPr>
            <p:ph idx="1" type="body"/>
          </p:nvPr>
        </p:nvSpPr>
        <p:spPr>
          <a:xfrm>
            <a:off x="457200" y="1278516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2000"/>
              <a:t>timeout parameter </a:t>
            </a:r>
            <a:r>
              <a:rPr lang="en" sz="2000">
                <a:solidFill>
                  <a:srgbClr val="9900FF"/>
                </a:solidFill>
              </a:rPr>
              <a:t>Δ</a:t>
            </a:r>
            <a:r>
              <a:rPr lang="en" sz="2000">
                <a:solidFill>
                  <a:schemeClr val="dk1"/>
                </a:solidFill>
              </a:rPr>
              <a:t> </a:t>
            </a:r>
            <a:r>
              <a:rPr lang="en" sz="2000"/>
              <a:t>is too small or increase too slow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Relies on accurate estimate of </a:t>
            </a:r>
            <a:r>
              <a:rPr b="1" lang="en" sz="2000"/>
              <a:t>network latency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2000"/>
              <a:t>timeout parameter </a:t>
            </a:r>
            <a:r>
              <a:rPr lang="en" sz="2000">
                <a:solidFill>
                  <a:srgbClr val="9900FF"/>
                </a:solidFill>
              </a:rPr>
              <a:t>Δ</a:t>
            </a:r>
            <a:r>
              <a:rPr lang="en" sz="2000"/>
              <a:t> is too large or increase too fast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n" sz="2000"/>
              <a:t>Recovers slowly </a:t>
            </a:r>
            <a:r>
              <a:rPr lang="en" sz="2000"/>
              <a:t>from intermittent partitions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It is a tradeoff between robustness and responsiveness.</a:t>
            </a:r>
            <a:endParaRPr sz="20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accent3"/>
                </a:solidFill>
              </a:rPr>
              <a:t>Asynchronous protocols have no timing parameters to tune at all.</a:t>
            </a:r>
            <a:endParaRPr sz="2200">
              <a:solidFill>
                <a:schemeClr val="accent3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/>
          <p:nvPr>
            <p:ph type="title"/>
          </p:nvPr>
        </p:nvSpPr>
        <p:spPr>
          <a:xfrm>
            <a:off x="457200" y="101101"/>
            <a:ext cx="7315500" cy="10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Asynchronous Protocol</a:t>
            </a:r>
            <a:endParaRPr/>
          </a:p>
        </p:txBody>
      </p:sp>
      <p:sp>
        <p:nvSpPr>
          <p:cNvPr id="253" name="Google Shape;253;p37"/>
          <p:cNvSpPr txBox="1"/>
          <p:nvPr>
            <p:ph idx="1" type="body"/>
          </p:nvPr>
        </p:nvSpPr>
        <p:spPr>
          <a:xfrm>
            <a:off x="457200" y="1278516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Robustness is a first-class citizen.</a:t>
            </a:r>
            <a:endParaRPr sz="2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Honey Badger BFT guarantees robustness WITHOUT making time assumptions.</a:t>
            </a:r>
            <a:endParaRPr sz="2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/>
          <p:nvPr>
            <p:ph type="title"/>
          </p:nvPr>
        </p:nvSpPr>
        <p:spPr>
          <a:xfrm>
            <a:off x="457200" y="101101"/>
            <a:ext cx="7315500" cy="10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Asynchronous Protocol</a:t>
            </a:r>
            <a:endParaRPr/>
          </a:p>
        </p:txBody>
      </p:sp>
      <p:sp>
        <p:nvSpPr>
          <p:cNvPr id="259" name="Google Shape;259;p38"/>
          <p:cNvSpPr txBox="1"/>
          <p:nvPr>
            <p:ph idx="1" type="body"/>
          </p:nvPr>
        </p:nvSpPr>
        <p:spPr>
          <a:xfrm>
            <a:off x="457200" y="1278516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Robustness is a first-class citizen.</a:t>
            </a:r>
            <a:endParaRPr sz="2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Honey Badger BFT guarantees robustness WITHOUT making time assumptions.</a:t>
            </a:r>
            <a:endParaRPr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Favor throughput over latency.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	</a:t>
            </a:r>
            <a:r>
              <a:rPr lang="en" sz="1900"/>
              <a:t>Response time and contention are NOT the most critical factors.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 txBox="1"/>
          <p:nvPr>
            <p:ph type="title"/>
          </p:nvPr>
        </p:nvSpPr>
        <p:spPr>
          <a:xfrm>
            <a:off x="457200" y="101101"/>
            <a:ext cx="7315500" cy="10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Asynchronous Protocol</a:t>
            </a:r>
            <a:endParaRPr/>
          </a:p>
        </p:txBody>
      </p:sp>
      <p:sp>
        <p:nvSpPr>
          <p:cNvPr id="265" name="Google Shape;265;p39"/>
          <p:cNvSpPr txBox="1"/>
          <p:nvPr>
            <p:ph idx="1" type="body"/>
          </p:nvPr>
        </p:nvSpPr>
        <p:spPr>
          <a:xfrm>
            <a:off x="457200" y="1240275"/>
            <a:ext cx="8394900" cy="45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Robustness is a first-class citizen.</a:t>
            </a:r>
            <a:endParaRPr sz="2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Honey Badger BFT guarantees robustness WITHOUT making time assumptions.</a:t>
            </a:r>
            <a:endParaRPr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Favor throughput over latency.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	</a:t>
            </a:r>
            <a:r>
              <a:rPr lang="en" sz="1900"/>
              <a:t>Response time and contention are NOT the most critical factors.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Point-to-Point</a:t>
            </a:r>
            <a:endParaRPr sz="2300"/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When a process receives a message, it can identify its sender.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457200" y="101101"/>
            <a:ext cx="7315500" cy="10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150" name="Google Shape;150;p22"/>
          <p:cNvSpPr txBox="1"/>
          <p:nvPr>
            <p:ph idx="1" type="body"/>
          </p:nvPr>
        </p:nvSpPr>
        <p:spPr>
          <a:xfrm>
            <a:off x="457200" y="1278516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200"/>
              <a:t>Background &amp; Brief </a:t>
            </a:r>
            <a:r>
              <a:rPr lang="en" sz="2200"/>
              <a:t>In</a:t>
            </a:r>
            <a:r>
              <a:rPr lang="en" sz="2200"/>
              <a:t>troduction(Zheng)</a:t>
            </a:r>
            <a:endParaRPr sz="22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200"/>
              <a:t>Overall Flow &amp; ACS Algorithm(Wang)</a:t>
            </a:r>
            <a:endParaRPr sz="2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2200"/>
              <a:t>ABA Algorithm &amp; B</a:t>
            </a:r>
            <a:r>
              <a:rPr lang="en" sz="2200"/>
              <a:t>enchmark &amp; Questions</a:t>
            </a:r>
            <a:r>
              <a:rPr lang="en" sz="2200"/>
              <a:t>(Yu)</a:t>
            </a:r>
            <a:endParaRPr sz="2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0"/>
          <p:cNvSpPr txBox="1"/>
          <p:nvPr>
            <p:ph type="title"/>
          </p:nvPr>
        </p:nvSpPr>
        <p:spPr>
          <a:xfrm>
            <a:off x="457200" y="101101"/>
            <a:ext cx="7315500" cy="10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Honey Badger BFT Protocol</a:t>
            </a:r>
            <a:endParaRPr/>
          </a:p>
        </p:txBody>
      </p:sp>
      <p:sp>
        <p:nvSpPr>
          <p:cNvPr id="271" name="Google Shape;271;p40"/>
          <p:cNvSpPr txBox="1"/>
          <p:nvPr>
            <p:ph idx="1" type="body"/>
          </p:nvPr>
        </p:nvSpPr>
        <p:spPr>
          <a:xfrm>
            <a:off x="457200" y="1336441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600"/>
              <a:t>Asynchronous</a:t>
            </a:r>
            <a:endParaRPr sz="23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A message that has been sent is eventually received by its destination process, i.e., there is no bound on message transfer delays.</a:t>
            </a:r>
            <a:endParaRPr sz="2300"/>
          </a:p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Reliable</a:t>
            </a:r>
            <a:endParaRPr sz="23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The network does not loss, duplicate, modify, or create messages.</a:t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No LEADER likes traditional synchrony BFT protocols.</a:t>
            </a:r>
            <a:endParaRPr sz="2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Transactions are chosen by adversary and provided as input to the nodes.</a:t>
            </a:r>
            <a:endParaRPr sz="2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1"/>
          <p:cNvSpPr txBox="1"/>
          <p:nvPr>
            <p:ph type="title"/>
          </p:nvPr>
        </p:nvSpPr>
        <p:spPr>
          <a:xfrm>
            <a:off x="457200" y="101101"/>
            <a:ext cx="7315500" cy="10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Protocol Assumptions:</a:t>
            </a:r>
            <a:endParaRPr/>
          </a:p>
        </p:txBody>
      </p:sp>
      <p:sp>
        <p:nvSpPr>
          <p:cNvPr id="277" name="Google Shape;277;p41"/>
          <p:cNvSpPr txBox="1"/>
          <p:nvPr>
            <p:ph idx="1" type="body"/>
          </p:nvPr>
        </p:nvSpPr>
        <p:spPr>
          <a:xfrm>
            <a:off x="457200" y="1278516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Purely asynchronous network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	</a:t>
            </a:r>
            <a:r>
              <a:rPr lang="en" sz="1900"/>
              <a:t>Assume each pair of nodes is</a:t>
            </a:r>
            <a:r>
              <a:rPr b="1" lang="en" sz="1900"/>
              <a:t> connected</a:t>
            </a:r>
            <a:r>
              <a:rPr lang="en" sz="1900"/>
              <a:t> by a </a:t>
            </a:r>
            <a:r>
              <a:rPr b="1" lang="en" sz="1900"/>
              <a:t>reliable </a:t>
            </a:r>
            <a:r>
              <a:rPr lang="en" sz="1900"/>
              <a:t>authenticated</a:t>
            </a:r>
            <a:r>
              <a:rPr b="1" lang="en" sz="1900"/>
              <a:t> point-to-point</a:t>
            </a:r>
            <a:r>
              <a:rPr lang="en" sz="1900"/>
              <a:t> channel that does not drop messages.</a:t>
            </a:r>
            <a:endParaRPr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Static Byzantine Faults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	</a:t>
            </a:r>
            <a:r>
              <a:rPr b="1" lang="en" sz="1900"/>
              <a:t>3f +1 ≤ N</a:t>
            </a:r>
            <a:endParaRPr b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Trusted Setup</a:t>
            </a:r>
            <a:endParaRPr sz="2300"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Nodes may interact with a </a:t>
            </a:r>
            <a:r>
              <a:rPr b="1" lang="en" sz="1900"/>
              <a:t>trusted dealer</a:t>
            </a:r>
            <a:r>
              <a:rPr lang="en" sz="1900"/>
              <a:t> during an initial protocol-specific setup phase to establish </a:t>
            </a:r>
            <a:r>
              <a:rPr b="1" lang="en" sz="1900"/>
              <a:t>public keys</a:t>
            </a:r>
            <a:r>
              <a:rPr lang="en" sz="1900"/>
              <a:t> and </a:t>
            </a:r>
            <a:r>
              <a:rPr b="1" lang="en" sz="1900"/>
              <a:t>secret shares.</a:t>
            </a:r>
            <a:r>
              <a:rPr lang="en" sz="1900"/>
              <a:t> </a:t>
            </a:r>
            <a:endParaRPr sz="1900"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 txBox="1"/>
          <p:nvPr>
            <p:ph type="title"/>
          </p:nvPr>
        </p:nvSpPr>
        <p:spPr>
          <a:xfrm>
            <a:off x="457200" y="101101"/>
            <a:ext cx="7315500" cy="10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Honey Badger BFT Protocol</a:t>
            </a:r>
            <a:endParaRPr/>
          </a:p>
        </p:txBody>
      </p:sp>
      <p:sp>
        <p:nvSpPr>
          <p:cNvPr id="283" name="Google Shape;283;p42"/>
          <p:cNvSpPr txBox="1"/>
          <p:nvPr>
            <p:ph idx="1" type="body"/>
          </p:nvPr>
        </p:nvSpPr>
        <p:spPr>
          <a:xfrm>
            <a:off x="208500" y="1361925"/>
            <a:ext cx="91440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Adapt synchronous BFT for efficiency in the </a:t>
            </a:r>
            <a:r>
              <a:rPr b="1" lang="en" sz="2200"/>
              <a:t>batch</a:t>
            </a:r>
            <a:r>
              <a:rPr lang="en" sz="2200"/>
              <a:t> setting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1. Improve by O(N) by “refactoring” with known(but overlooked) primitives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2. Improve by another O(N) by using </a:t>
            </a:r>
            <a:r>
              <a:rPr b="1" lang="en" sz="2200"/>
              <a:t>random selection</a:t>
            </a:r>
            <a:r>
              <a:rPr lang="en" sz="2200"/>
              <a:t> and </a:t>
            </a:r>
            <a:r>
              <a:rPr b="1" lang="en" sz="2200"/>
              <a:t>threshold encryption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Totally O(N^2) improvement</a:t>
            </a:r>
            <a:endParaRPr b="1" sz="2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3"/>
          <p:cNvSpPr txBox="1"/>
          <p:nvPr>
            <p:ph type="ctrTitle"/>
          </p:nvPr>
        </p:nvSpPr>
        <p:spPr>
          <a:xfrm>
            <a:off x="685800" y="1699931"/>
            <a:ext cx="6400800" cy="100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Honey Badger BFT</a:t>
            </a:r>
            <a:endParaRPr/>
          </a:p>
        </p:txBody>
      </p:sp>
      <p:sp>
        <p:nvSpPr>
          <p:cNvPr id="289" name="Google Shape;289;p43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Algorithm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4"/>
          <p:cNvSpPr txBox="1"/>
          <p:nvPr>
            <p:ph type="title"/>
          </p:nvPr>
        </p:nvSpPr>
        <p:spPr>
          <a:xfrm>
            <a:off x="457200" y="101101"/>
            <a:ext cx="7315500" cy="10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Basic prerequisites</a:t>
            </a:r>
            <a:endParaRPr sz="4000"/>
          </a:p>
        </p:txBody>
      </p:sp>
      <p:sp>
        <p:nvSpPr>
          <p:cNvPr id="295" name="Google Shape;295;p44"/>
          <p:cNvSpPr txBox="1"/>
          <p:nvPr/>
        </p:nvSpPr>
        <p:spPr>
          <a:xfrm>
            <a:off x="457200" y="1938900"/>
            <a:ext cx="72078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 Mono"/>
              <a:buChar char="●"/>
            </a:pPr>
            <a:r>
              <a:rPr b="1" lang="en" sz="17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Erasure codes</a:t>
            </a:r>
            <a:endParaRPr b="1" sz="17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 Mono"/>
              <a:buChar char="●"/>
            </a:pPr>
            <a:r>
              <a:rPr b="1" lang="en" sz="17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Merkle Tree</a:t>
            </a:r>
            <a:endParaRPr b="1" sz="17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 Mono"/>
              <a:buChar char="●"/>
            </a:pPr>
            <a:r>
              <a:rPr b="1" lang="en" sz="17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Threshold Encryption</a:t>
            </a:r>
            <a:endParaRPr b="1" sz="17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5"/>
          <p:cNvSpPr txBox="1"/>
          <p:nvPr>
            <p:ph type="title"/>
          </p:nvPr>
        </p:nvSpPr>
        <p:spPr>
          <a:xfrm>
            <a:off x="457200" y="101101"/>
            <a:ext cx="7315500" cy="10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Erasure Codes</a:t>
            </a:r>
            <a:endParaRPr sz="4000"/>
          </a:p>
        </p:txBody>
      </p:sp>
      <p:pic>
        <p:nvPicPr>
          <p:cNvPr id="301" name="Google Shape;30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2688900"/>
            <a:ext cx="3542075" cy="24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9275" y="2688900"/>
            <a:ext cx="3118881" cy="245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5"/>
          <p:cNvSpPr txBox="1"/>
          <p:nvPr/>
        </p:nvSpPr>
        <p:spPr>
          <a:xfrm>
            <a:off x="457200" y="1379175"/>
            <a:ext cx="72078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Calibri"/>
              <a:buChar char="●"/>
            </a:pP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Divide message into </a:t>
            </a:r>
            <a:r>
              <a:rPr i="1"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pieces and transmit to other nodes</a:t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Calibri"/>
              <a:buChar char="●"/>
            </a:pP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Reconstruct the message from the pieces</a:t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Calibri"/>
              <a:buChar char="●"/>
            </a:pP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Tolerate the loss of up to </a:t>
            </a:r>
            <a:r>
              <a:rPr i="1"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 </a:t>
            </a: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pieces of data</a:t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6"/>
          <p:cNvSpPr txBox="1"/>
          <p:nvPr>
            <p:ph type="title"/>
          </p:nvPr>
        </p:nvSpPr>
        <p:spPr>
          <a:xfrm>
            <a:off x="457200" y="101101"/>
            <a:ext cx="7315500" cy="10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Merkle Tree</a:t>
            </a:r>
            <a:endParaRPr sz="4000"/>
          </a:p>
        </p:txBody>
      </p:sp>
      <p:sp>
        <p:nvSpPr>
          <p:cNvPr id="309" name="Google Shape;309;p46"/>
          <p:cNvSpPr txBox="1"/>
          <p:nvPr/>
        </p:nvSpPr>
        <p:spPr>
          <a:xfrm>
            <a:off x="0" y="1989050"/>
            <a:ext cx="34734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: leaf node</a:t>
            </a:r>
            <a:endParaRPr sz="16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b:</a:t>
            </a: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path to root</a:t>
            </a:r>
            <a:endParaRPr sz="16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h</a:t>
            </a: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: hroot</a:t>
            </a:r>
            <a:endParaRPr sz="16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"/>
              <a:buChar char="●"/>
            </a:pP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e.g.: Given s2 and path={h1,h8,h11}, we can calculate the root of this Merkle Tree</a:t>
            </a:r>
            <a:endParaRPr sz="16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310" name="Google Shape;31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3400" y="1704825"/>
            <a:ext cx="5670600" cy="2934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7"/>
          <p:cNvSpPr txBox="1"/>
          <p:nvPr>
            <p:ph type="title"/>
          </p:nvPr>
        </p:nvSpPr>
        <p:spPr>
          <a:xfrm>
            <a:off x="457200" y="101101"/>
            <a:ext cx="7315500" cy="10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Threshold Encryption</a:t>
            </a:r>
            <a:endParaRPr sz="4000"/>
          </a:p>
        </p:txBody>
      </p:sp>
      <p:sp>
        <p:nvSpPr>
          <p:cNvPr id="316" name="Google Shape;316;p47"/>
          <p:cNvSpPr txBox="1"/>
          <p:nvPr/>
        </p:nvSpPr>
        <p:spPr>
          <a:xfrm>
            <a:off x="457200" y="1205425"/>
            <a:ext cx="75654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Calibri"/>
              <a:buChar char="●"/>
            </a:pP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i="1"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Threshold Encryption</a:t>
            </a: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scheme TPKE is a cryptographic primitive that allows any party to encrypt a message to a public key, such that the network nodes must work together to decrypt it (using their secret keys).</a:t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Calibri"/>
              <a:buChar char="●"/>
            </a:pP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Once </a:t>
            </a:r>
            <a:r>
              <a:rPr i="1"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 + 1</a:t>
            </a: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correct nodes compute and reveal decryption shares for a ciphertext, the plaintext can be recovered.</a:t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7" name="Google Shape;31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550" y="2698525"/>
            <a:ext cx="3130122" cy="244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2700" y="2698525"/>
            <a:ext cx="3207458" cy="2444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9" name="Google Shape;319;p47"/>
          <p:cNvCxnSpPr>
            <a:stCxn id="317" idx="3"/>
            <a:endCxn id="318" idx="1"/>
          </p:cNvCxnSpPr>
          <p:nvPr/>
        </p:nvCxnSpPr>
        <p:spPr>
          <a:xfrm>
            <a:off x="3715672" y="3921013"/>
            <a:ext cx="1347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494200"/>
            <a:ext cx="6651076" cy="18107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8"/>
          <p:cNvSpPr txBox="1"/>
          <p:nvPr/>
        </p:nvSpPr>
        <p:spPr>
          <a:xfrm>
            <a:off x="4319475" y="3442500"/>
            <a:ext cx="27888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For node </a:t>
            </a:r>
            <a:r>
              <a:rPr b="1" lang="en" sz="17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Pi</a:t>
            </a:r>
            <a:r>
              <a:rPr lang="en" sz="17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7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Garamond"/>
              <a:buAutoNum type="arabicPeriod"/>
            </a:pPr>
            <a:r>
              <a:rPr b="1" lang="en" sz="17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buf:</a:t>
            </a:r>
            <a:r>
              <a:rPr b="1" lang="en" sz="17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7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buffer</a:t>
            </a:r>
            <a:endParaRPr sz="17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Garamond"/>
              <a:buAutoNum type="arabicPeriod"/>
            </a:pPr>
            <a:r>
              <a:rPr b="1" lang="en" sz="17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" sz="17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B: </a:t>
            </a:r>
            <a:r>
              <a:rPr lang="en" sz="17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Batch Size</a:t>
            </a:r>
            <a:endParaRPr sz="17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Garamond"/>
              <a:buAutoNum type="arabicPeriod"/>
            </a:pPr>
            <a:r>
              <a:rPr b="1" lang="en" sz="17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PK: </a:t>
            </a:r>
            <a:r>
              <a:rPr lang="en" sz="17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Public Key</a:t>
            </a:r>
            <a:endParaRPr sz="17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Garamond"/>
              <a:buAutoNum type="arabicPeriod"/>
            </a:pPr>
            <a:r>
              <a:rPr b="1" lang="en" sz="17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SK: </a:t>
            </a:r>
            <a:r>
              <a:rPr lang="en" sz="17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Secret Key</a:t>
            </a:r>
            <a:endParaRPr b="1" sz="17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26" name="Google Shape;326;p48"/>
          <p:cNvSpPr txBox="1"/>
          <p:nvPr>
            <p:ph type="title"/>
          </p:nvPr>
        </p:nvSpPr>
        <p:spPr>
          <a:xfrm>
            <a:off x="457200" y="101101"/>
            <a:ext cx="7315500" cy="10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Basic Parameters</a:t>
            </a:r>
            <a:endParaRPr sz="4000"/>
          </a:p>
        </p:txBody>
      </p:sp>
      <p:sp>
        <p:nvSpPr>
          <p:cNvPr id="327" name="Google Shape;327;p48"/>
          <p:cNvSpPr txBox="1"/>
          <p:nvPr/>
        </p:nvSpPr>
        <p:spPr>
          <a:xfrm>
            <a:off x="319675" y="3573300"/>
            <a:ext cx="37146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 Mono"/>
              <a:buChar char="●"/>
            </a:pPr>
            <a:r>
              <a:rPr b="1" i="1" lang="en" sz="17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N</a:t>
            </a:r>
            <a:r>
              <a:rPr lang="en" sz="17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nodes</a:t>
            </a:r>
            <a:endParaRPr sz="17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 Mono"/>
              <a:buChar char="●"/>
            </a:pPr>
            <a:r>
              <a:rPr lang="en" sz="17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Epoch number </a:t>
            </a:r>
            <a:r>
              <a:rPr b="1" i="1" lang="en" sz="17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r</a:t>
            </a:r>
            <a:endParaRPr b="1" i="1" sz="17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 Mono"/>
              <a:buChar char="●"/>
            </a:pPr>
            <a:r>
              <a:rPr lang="en" sz="17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Each node is the leader of its own protocol.</a:t>
            </a:r>
            <a:endParaRPr sz="17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9"/>
          <p:cNvSpPr txBox="1"/>
          <p:nvPr>
            <p:ph type="title"/>
          </p:nvPr>
        </p:nvSpPr>
        <p:spPr>
          <a:xfrm>
            <a:off x="457200" y="101100"/>
            <a:ext cx="8023800" cy="10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1. </a:t>
            </a:r>
            <a:r>
              <a:rPr lang="en" sz="4000"/>
              <a:t>Random </a:t>
            </a:r>
            <a:r>
              <a:rPr lang="en" sz="4000"/>
              <a:t>Selection and Encryption</a:t>
            </a:r>
            <a:endParaRPr sz="4000"/>
          </a:p>
        </p:txBody>
      </p:sp>
      <p:pic>
        <p:nvPicPr>
          <p:cNvPr id="333" name="Google Shape;33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3366776"/>
            <a:ext cx="6010275" cy="14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9"/>
          <p:cNvSpPr txBox="1"/>
          <p:nvPr/>
        </p:nvSpPr>
        <p:spPr>
          <a:xfrm>
            <a:off x="457200" y="1517150"/>
            <a:ext cx="72078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Propose [B/N] transactions from buffer.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Encrypt to ciphertexts </a:t>
            </a:r>
            <a:r>
              <a:rPr i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using Public Key.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Random Selection: To avoid redundant transactions.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457200" y="101101"/>
            <a:ext cx="7315500" cy="10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Permissioned Ledger Protocols</a:t>
            </a:r>
            <a:endParaRPr/>
          </a:p>
        </p:txBody>
      </p:sp>
      <p:sp>
        <p:nvSpPr>
          <p:cNvPr id="156" name="Google Shape;156;p23"/>
          <p:cNvSpPr txBox="1"/>
          <p:nvPr>
            <p:ph idx="1" type="body"/>
          </p:nvPr>
        </p:nvSpPr>
        <p:spPr>
          <a:xfrm>
            <a:off x="457200" y="1278516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125" y="1339400"/>
            <a:ext cx="5587849" cy="37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0"/>
          <p:cNvSpPr txBox="1"/>
          <p:nvPr>
            <p:ph type="title"/>
          </p:nvPr>
        </p:nvSpPr>
        <p:spPr>
          <a:xfrm>
            <a:off x="457200" y="101101"/>
            <a:ext cx="7315500" cy="10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2. Agreement on ciphertexts</a:t>
            </a:r>
            <a:endParaRPr sz="4000"/>
          </a:p>
        </p:txBody>
      </p:sp>
      <p:pic>
        <p:nvPicPr>
          <p:cNvPr id="340" name="Google Shape;34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3073401"/>
            <a:ext cx="6019800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0"/>
          <p:cNvSpPr txBox="1"/>
          <p:nvPr/>
        </p:nvSpPr>
        <p:spPr>
          <a:xfrm>
            <a:off x="457200" y="1517150"/>
            <a:ext cx="7207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Input </a:t>
            </a:r>
            <a:r>
              <a:rPr i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to ACS blackbox.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ACS outputs a set of ciphertexts which come from correct nodes.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1"/>
          <p:cNvSpPr txBox="1"/>
          <p:nvPr>
            <p:ph type="title"/>
          </p:nvPr>
        </p:nvSpPr>
        <p:spPr>
          <a:xfrm>
            <a:off x="457200" y="101101"/>
            <a:ext cx="7315500" cy="10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3. </a:t>
            </a:r>
            <a:r>
              <a:rPr lang="en" sz="4000"/>
              <a:t>Decryption</a:t>
            </a:r>
            <a:endParaRPr sz="4000"/>
          </a:p>
        </p:txBody>
      </p:sp>
      <p:pic>
        <p:nvPicPr>
          <p:cNvPr id="347" name="Google Shape;34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1800" y="1784375"/>
            <a:ext cx="5412200" cy="2589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51"/>
          <p:cNvSpPr txBox="1"/>
          <p:nvPr/>
        </p:nvSpPr>
        <p:spPr>
          <a:xfrm>
            <a:off x="101250" y="1745050"/>
            <a:ext cx="36306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Calibri"/>
              <a:buChar char="●"/>
            </a:pP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Loop through cipher set.</a:t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Calibri"/>
              <a:buChar char="●"/>
            </a:pP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Broadcast decryption shares.</a:t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Calibri"/>
              <a:buChar char="●"/>
            </a:pP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Decode transactions.</a:t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Calibri"/>
              <a:buChar char="●"/>
            </a:pP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Store transactions in block.</a:t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Calibri"/>
              <a:buChar char="●"/>
            </a:pP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Remove</a:t>
            </a: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transactions from buffer.</a:t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36481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1475" y="0"/>
            <a:ext cx="5023924" cy="499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3648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0" name="Google Shape;360;p53"/>
          <p:cNvCxnSpPr>
            <a:stCxn id="361" idx="1"/>
          </p:cNvCxnSpPr>
          <p:nvPr/>
        </p:nvCxnSpPr>
        <p:spPr>
          <a:xfrm flipH="1">
            <a:off x="3099175" y="779225"/>
            <a:ext cx="1861200" cy="58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1" name="Google Shape;361;p53"/>
          <p:cNvSpPr txBox="1"/>
          <p:nvPr/>
        </p:nvSpPr>
        <p:spPr>
          <a:xfrm>
            <a:off x="4960375" y="471425"/>
            <a:ext cx="4183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Randomly </a:t>
            </a:r>
            <a:r>
              <a:rPr lang="en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proposes </a:t>
            </a:r>
            <a:r>
              <a:rPr lang="en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[B/N] transactions from buffer and encrypt </a:t>
            </a:r>
            <a:r>
              <a:rPr lang="en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to </a:t>
            </a:r>
            <a:r>
              <a:rPr lang="en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PK.</a:t>
            </a:r>
            <a:endParaRPr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62" name="Google Shape;362;p53"/>
          <p:cNvCxnSpPr>
            <a:stCxn id="363" idx="1"/>
          </p:cNvCxnSpPr>
          <p:nvPr/>
        </p:nvCxnSpPr>
        <p:spPr>
          <a:xfrm flipH="1">
            <a:off x="2594800" y="2074325"/>
            <a:ext cx="2475600" cy="27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3" name="Google Shape;363;p53"/>
          <p:cNvSpPr txBox="1"/>
          <p:nvPr/>
        </p:nvSpPr>
        <p:spPr>
          <a:xfrm>
            <a:off x="5070400" y="1658675"/>
            <a:ext cx="4073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Reach consensus in blackbox of Asynchronous Common Subset (ACS).</a:t>
            </a:r>
            <a:endParaRPr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Receive ciphertexts of other nodes.</a:t>
            </a:r>
            <a:endParaRPr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64" name="Google Shape;364;p53"/>
          <p:cNvCxnSpPr/>
          <p:nvPr/>
        </p:nvCxnSpPr>
        <p:spPr>
          <a:xfrm>
            <a:off x="6702375" y="1087025"/>
            <a:ext cx="0" cy="6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" name="Google Shape;365;p53"/>
          <p:cNvCxnSpPr/>
          <p:nvPr/>
        </p:nvCxnSpPr>
        <p:spPr>
          <a:xfrm>
            <a:off x="6702375" y="3679700"/>
            <a:ext cx="0" cy="67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6" name="Google Shape;366;p53"/>
          <p:cNvSpPr txBox="1"/>
          <p:nvPr/>
        </p:nvSpPr>
        <p:spPr>
          <a:xfrm>
            <a:off x="6021675" y="4359500"/>
            <a:ext cx="136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Next epoch</a:t>
            </a:r>
            <a:endParaRPr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67" name="Google Shape;367;p53"/>
          <p:cNvCxnSpPr>
            <a:stCxn id="368" idx="1"/>
          </p:cNvCxnSpPr>
          <p:nvPr/>
        </p:nvCxnSpPr>
        <p:spPr>
          <a:xfrm rot="10800000">
            <a:off x="1742300" y="3163800"/>
            <a:ext cx="3071400" cy="26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9" name="Google Shape;369;p53"/>
          <p:cNvCxnSpPr/>
          <p:nvPr/>
        </p:nvCxnSpPr>
        <p:spPr>
          <a:xfrm>
            <a:off x="6711550" y="2437200"/>
            <a:ext cx="0" cy="67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8" name="Google Shape;368;p53"/>
          <p:cNvSpPr txBox="1"/>
          <p:nvPr/>
        </p:nvSpPr>
        <p:spPr>
          <a:xfrm>
            <a:off x="4813700" y="3117000"/>
            <a:ext cx="427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Decrypt </a:t>
            </a:r>
            <a:r>
              <a:rPr lang="en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ciphertexts </a:t>
            </a:r>
            <a:r>
              <a:rPr lang="en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set output by ACS, delete those transactions from buffer.</a:t>
            </a:r>
            <a:endParaRPr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4"/>
          <p:cNvSpPr txBox="1"/>
          <p:nvPr>
            <p:ph type="title"/>
          </p:nvPr>
        </p:nvSpPr>
        <p:spPr>
          <a:xfrm>
            <a:off x="283000" y="90875"/>
            <a:ext cx="8482200" cy="10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800"/>
              <a:t>Asynchronous Common Subset </a:t>
            </a:r>
            <a:r>
              <a:rPr b="1" lang="en" sz="3800"/>
              <a:t>(ACS)</a:t>
            </a:r>
            <a:endParaRPr b="1" sz="3800"/>
          </a:p>
        </p:txBody>
      </p:sp>
      <p:sp>
        <p:nvSpPr>
          <p:cNvPr id="375" name="Google Shape;375;p54"/>
          <p:cNvSpPr txBox="1"/>
          <p:nvPr/>
        </p:nvSpPr>
        <p:spPr>
          <a:xfrm>
            <a:off x="457200" y="1205425"/>
            <a:ext cx="72078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Calibri"/>
              <a:buChar char="●"/>
            </a:pP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Consists of two protocols: </a:t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 Mono"/>
              <a:buAutoNum type="arabicPeriod"/>
            </a:pPr>
            <a:r>
              <a:rPr i="1"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Reliable Broadcast</a:t>
            </a: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(RBC)</a:t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 Mono"/>
              <a:buAutoNum type="arabicPeriod"/>
            </a:pPr>
            <a:r>
              <a:rPr i="1"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i="1"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synchronous Binary Byzantine Agreement</a:t>
            </a: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(ABA)</a:t>
            </a:r>
            <a:endParaRPr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6" name="Google Shape;3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175025"/>
            <a:ext cx="4878430" cy="296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5"/>
          <p:cNvSpPr txBox="1"/>
          <p:nvPr>
            <p:ph type="title"/>
          </p:nvPr>
        </p:nvSpPr>
        <p:spPr>
          <a:xfrm>
            <a:off x="457200" y="101101"/>
            <a:ext cx="7315500" cy="10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Reliable Broadcast </a:t>
            </a:r>
            <a:r>
              <a:rPr b="1" lang="en" sz="4000"/>
              <a:t>(RBC)</a:t>
            </a:r>
            <a:endParaRPr b="1" sz="4000"/>
          </a:p>
        </p:txBody>
      </p:sp>
      <p:pic>
        <p:nvPicPr>
          <p:cNvPr id="382" name="Google Shape;38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9175" y="1212200"/>
            <a:ext cx="3737949" cy="39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650" y="1212201"/>
            <a:ext cx="3966974" cy="372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46600"/>
            <a:ext cx="8839198" cy="4296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46600"/>
            <a:ext cx="8839198" cy="4296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58275"/>
            <a:ext cx="8839198" cy="4485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58275"/>
            <a:ext cx="8839198" cy="4485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type="title"/>
          </p:nvPr>
        </p:nvSpPr>
        <p:spPr>
          <a:xfrm>
            <a:off x="457200" y="101101"/>
            <a:ext cx="7315500" cy="10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Permissioned Ledger Protocols</a:t>
            </a:r>
            <a:endParaRPr/>
          </a:p>
        </p:txBody>
      </p:sp>
      <p:sp>
        <p:nvSpPr>
          <p:cNvPr id="163" name="Google Shape;163;p24"/>
          <p:cNvSpPr txBox="1"/>
          <p:nvPr>
            <p:ph idx="1" type="body"/>
          </p:nvPr>
        </p:nvSpPr>
        <p:spPr>
          <a:xfrm>
            <a:off x="457200" y="1278516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125" y="1339400"/>
            <a:ext cx="5587849" cy="37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975" y="1339400"/>
            <a:ext cx="5434165" cy="371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58275"/>
            <a:ext cx="8839198" cy="4485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58275"/>
            <a:ext cx="8839198" cy="4485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58275"/>
            <a:ext cx="8839198" cy="4485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58275"/>
            <a:ext cx="8839198" cy="4485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58275"/>
            <a:ext cx="8839198" cy="4485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5"/>
          <p:cNvSpPr txBox="1"/>
          <p:nvPr>
            <p:ph type="title"/>
          </p:nvPr>
        </p:nvSpPr>
        <p:spPr>
          <a:xfrm>
            <a:off x="457200" y="101101"/>
            <a:ext cx="7315500" cy="10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Asynchronous Binary Byzantine Agreement (ABA)</a:t>
            </a:r>
            <a:endParaRPr sz="3100"/>
          </a:p>
        </p:txBody>
      </p:sp>
      <p:sp>
        <p:nvSpPr>
          <p:cNvPr id="434" name="Google Shape;434;p65"/>
          <p:cNvSpPr txBox="1"/>
          <p:nvPr/>
        </p:nvSpPr>
        <p:spPr>
          <a:xfrm>
            <a:off x="457200" y="1538275"/>
            <a:ext cx="72078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Deterministic asynchronous protocols are impossible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Flip a common coin to ensure the possibilistic asynchronous protocols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ABA guarantees three properties: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(Agreement) If any correct node outputs the bit b, then every correct node outputs b. 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(Termination) If all correct nodes receive input, then every correct node outputs a bit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(Validity) If any correct node outputs b, then at least one correct node received b as input.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6"/>
          <p:cNvSpPr txBox="1"/>
          <p:nvPr>
            <p:ph type="title"/>
          </p:nvPr>
        </p:nvSpPr>
        <p:spPr>
          <a:xfrm>
            <a:off x="457200" y="101101"/>
            <a:ext cx="7315500" cy="10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How does ABA working?</a:t>
            </a:r>
            <a:endParaRPr sz="3100"/>
          </a:p>
        </p:txBody>
      </p:sp>
      <p:sp>
        <p:nvSpPr>
          <p:cNvPr id="440" name="Google Shape;440;p66"/>
          <p:cNvSpPr txBox="1"/>
          <p:nvPr/>
        </p:nvSpPr>
        <p:spPr>
          <a:xfrm>
            <a:off x="457200" y="1374550"/>
            <a:ext cx="7207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RBC provide the binary input for ABA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ABA received the binary bit as the input and broadcast the bit to other nodes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After the </a:t>
            </a: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consensus, each ABA output a bit “Yes” or “No” represent to adopt or abandon its Vj output from RBC.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1" name="Google Shape;44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9725" y="2883125"/>
            <a:ext cx="3714725" cy="226037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66"/>
          <p:cNvSpPr/>
          <p:nvPr/>
        </p:nvSpPr>
        <p:spPr>
          <a:xfrm>
            <a:off x="3944875" y="3781400"/>
            <a:ext cx="3638400" cy="132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7"/>
          <p:cNvSpPr txBox="1"/>
          <p:nvPr>
            <p:ph type="title"/>
          </p:nvPr>
        </p:nvSpPr>
        <p:spPr>
          <a:xfrm>
            <a:off x="457200" y="101101"/>
            <a:ext cx="7315500" cy="10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ABA Chart</a:t>
            </a:r>
            <a:endParaRPr sz="4000"/>
          </a:p>
        </p:txBody>
      </p:sp>
      <p:sp>
        <p:nvSpPr>
          <p:cNvPr id="448" name="Google Shape;448;p67"/>
          <p:cNvSpPr/>
          <p:nvPr/>
        </p:nvSpPr>
        <p:spPr>
          <a:xfrm>
            <a:off x="457200" y="1795825"/>
            <a:ext cx="686400" cy="707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67"/>
          <p:cNvSpPr/>
          <p:nvPr/>
        </p:nvSpPr>
        <p:spPr>
          <a:xfrm>
            <a:off x="457200" y="4324600"/>
            <a:ext cx="686400" cy="707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67"/>
          <p:cNvSpPr/>
          <p:nvPr/>
        </p:nvSpPr>
        <p:spPr>
          <a:xfrm>
            <a:off x="457200" y="3494750"/>
            <a:ext cx="686400" cy="707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67"/>
          <p:cNvSpPr/>
          <p:nvPr/>
        </p:nvSpPr>
        <p:spPr>
          <a:xfrm>
            <a:off x="457200" y="2664900"/>
            <a:ext cx="686400" cy="707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67"/>
          <p:cNvSpPr txBox="1"/>
          <p:nvPr/>
        </p:nvSpPr>
        <p:spPr>
          <a:xfrm>
            <a:off x="573300" y="1949575"/>
            <a:ext cx="4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P1</a:t>
            </a:r>
            <a:endParaRPr/>
          </a:p>
        </p:txBody>
      </p:sp>
      <p:sp>
        <p:nvSpPr>
          <p:cNvPr id="453" name="Google Shape;453;p67"/>
          <p:cNvSpPr txBox="1"/>
          <p:nvPr/>
        </p:nvSpPr>
        <p:spPr>
          <a:xfrm>
            <a:off x="573300" y="2818638"/>
            <a:ext cx="4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P2</a:t>
            </a:r>
            <a:endParaRPr/>
          </a:p>
        </p:txBody>
      </p:sp>
      <p:sp>
        <p:nvSpPr>
          <p:cNvPr id="454" name="Google Shape;454;p67"/>
          <p:cNvSpPr txBox="1"/>
          <p:nvPr/>
        </p:nvSpPr>
        <p:spPr>
          <a:xfrm>
            <a:off x="573300" y="3648500"/>
            <a:ext cx="4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P3</a:t>
            </a:r>
            <a:endParaRPr/>
          </a:p>
        </p:txBody>
      </p:sp>
      <p:sp>
        <p:nvSpPr>
          <p:cNvPr id="455" name="Google Shape;455;p67"/>
          <p:cNvSpPr txBox="1"/>
          <p:nvPr/>
        </p:nvSpPr>
        <p:spPr>
          <a:xfrm>
            <a:off x="573300" y="4478350"/>
            <a:ext cx="4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P4</a:t>
            </a:r>
            <a:endParaRPr/>
          </a:p>
        </p:txBody>
      </p:sp>
      <p:sp>
        <p:nvSpPr>
          <p:cNvPr id="456" name="Google Shape;456;p67"/>
          <p:cNvSpPr/>
          <p:nvPr/>
        </p:nvSpPr>
        <p:spPr>
          <a:xfrm>
            <a:off x="1811400" y="1922875"/>
            <a:ext cx="1119600" cy="45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67"/>
          <p:cNvSpPr txBox="1"/>
          <p:nvPr/>
        </p:nvSpPr>
        <p:spPr>
          <a:xfrm>
            <a:off x="1872150" y="1949575"/>
            <a:ext cx="9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RBC</a:t>
            </a:r>
            <a:endParaRPr/>
          </a:p>
        </p:txBody>
      </p:sp>
      <p:sp>
        <p:nvSpPr>
          <p:cNvPr id="458" name="Google Shape;458;p67"/>
          <p:cNvSpPr/>
          <p:nvPr/>
        </p:nvSpPr>
        <p:spPr>
          <a:xfrm>
            <a:off x="1811400" y="2818650"/>
            <a:ext cx="1119600" cy="45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67"/>
          <p:cNvSpPr txBox="1"/>
          <p:nvPr/>
        </p:nvSpPr>
        <p:spPr>
          <a:xfrm>
            <a:off x="1872150" y="2845350"/>
            <a:ext cx="9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RBC</a:t>
            </a:r>
            <a:endParaRPr/>
          </a:p>
        </p:txBody>
      </p:sp>
      <p:sp>
        <p:nvSpPr>
          <p:cNvPr id="460" name="Google Shape;460;p67"/>
          <p:cNvSpPr/>
          <p:nvPr/>
        </p:nvSpPr>
        <p:spPr>
          <a:xfrm>
            <a:off x="1811400" y="3621800"/>
            <a:ext cx="1119600" cy="45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67"/>
          <p:cNvSpPr txBox="1"/>
          <p:nvPr/>
        </p:nvSpPr>
        <p:spPr>
          <a:xfrm>
            <a:off x="1872150" y="3648500"/>
            <a:ext cx="9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RBC</a:t>
            </a:r>
            <a:endParaRPr/>
          </a:p>
        </p:txBody>
      </p:sp>
      <p:sp>
        <p:nvSpPr>
          <p:cNvPr id="462" name="Google Shape;462;p67"/>
          <p:cNvSpPr/>
          <p:nvPr/>
        </p:nvSpPr>
        <p:spPr>
          <a:xfrm>
            <a:off x="1811400" y="4451650"/>
            <a:ext cx="1119600" cy="45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67"/>
          <p:cNvSpPr txBox="1"/>
          <p:nvPr/>
        </p:nvSpPr>
        <p:spPr>
          <a:xfrm>
            <a:off x="1872150" y="4478350"/>
            <a:ext cx="9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RBC</a:t>
            </a:r>
            <a:endParaRPr/>
          </a:p>
        </p:txBody>
      </p:sp>
      <p:sp>
        <p:nvSpPr>
          <p:cNvPr id="464" name="Google Shape;464;p67"/>
          <p:cNvSpPr/>
          <p:nvPr/>
        </p:nvSpPr>
        <p:spPr>
          <a:xfrm>
            <a:off x="2318400" y="2397463"/>
            <a:ext cx="105600" cy="4002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67"/>
          <p:cNvSpPr/>
          <p:nvPr/>
        </p:nvSpPr>
        <p:spPr>
          <a:xfrm>
            <a:off x="2318400" y="3227300"/>
            <a:ext cx="105600" cy="4002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67"/>
          <p:cNvSpPr/>
          <p:nvPr/>
        </p:nvSpPr>
        <p:spPr>
          <a:xfrm>
            <a:off x="2318400" y="4048688"/>
            <a:ext cx="105600" cy="4002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67"/>
          <p:cNvSpPr/>
          <p:nvPr/>
        </p:nvSpPr>
        <p:spPr>
          <a:xfrm>
            <a:off x="1152750" y="2091625"/>
            <a:ext cx="649500" cy="11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67"/>
          <p:cNvSpPr/>
          <p:nvPr/>
        </p:nvSpPr>
        <p:spPr>
          <a:xfrm>
            <a:off x="3374550" y="1922875"/>
            <a:ext cx="454200" cy="45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67"/>
          <p:cNvSpPr txBox="1"/>
          <p:nvPr/>
        </p:nvSpPr>
        <p:spPr>
          <a:xfrm>
            <a:off x="3374550" y="1949575"/>
            <a:ext cx="4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Vj</a:t>
            </a:r>
            <a:endParaRPr/>
          </a:p>
        </p:txBody>
      </p:sp>
      <p:sp>
        <p:nvSpPr>
          <p:cNvPr id="470" name="Google Shape;470;p67"/>
          <p:cNvSpPr/>
          <p:nvPr/>
        </p:nvSpPr>
        <p:spPr>
          <a:xfrm>
            <a:off x="3374550" y="2818650"/>
            <a:ext cx="454200" cy="45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67"/>
          <p:cNvSpPr txBox="1"/>
          <p:nvPr/>
        </p:nvSpPr>
        <p:spPr>
          <a:xfrm>
            <a:off x="3374550" y="2845350"/>
            <a:ext cx="4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Vj</a:t>
            </a:r>
            <a:endParaRPr/>
          </a:p>
        </p:txBody>
      </p:sp>
      <p:sp>
        <p:nvSpPr>
          <p:cNvPr id="472" name="Google Shape;472;p67"/>
          <p:cNvSpPr/>
          <p:nvPr/>
        </p:nvSpPr>
        <p:spPr>
          <a:xfrm>
            <a:off x="3374550" y="3621800"/>
            <a:ext cx="454200" cy="45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67"/>
          <p:cNvSpPr txBox="1"/>
          <p:nvPr/>
        </p:nvSpPr>
        <p:spPr>
          <a:xfrm>
            <a:off x="3374550" y="3648500"/>
            <a:ext cx="4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Vj</a:t>
            </a:r>
            <a:endParaRPr/>
          </a:p>
        </p:txBody>
      </p:sp>
      <p:sp>
        <p:nvSpPr>
          <p:cNvPr id="474" name="Google Shape;474;p67"/>
          <p:cNvSpPr/>
          <p:nvPr/>
        </p:nvSpPr>
        <p:spPr>
          <a:xfrm>
            <a:off x="3374550" y="4451650"/>
            <a:ext cx="454200" cy="45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67"/>
          <p:cNvSpPr txBox="1"/>
          <p:nvPr/>
        </p:nvSpPr>
        <p:spPr>
          <a:xfrm>
            <a:off x="3374550" y="4478350"/>
            <a:ext cx="4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Vj</a:t>
            </a:r>
            <a:endParaRPr/>
          </a:p>
        </p:txBody>
      </p:sp>
      <p:sp>
        <p:nvSpPr>
          <p:cNvPr id="476" name="Google Shape;476;p67"/>
          <p:cNvSpPr/>
          <p:nvPr/>
        </p:nvSpPr>
        <p:spPr>
          <a:xfrm>
            <a:off x="2986275" y="2091625"/>
            <a:ext cx="333000" cy="11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67"/>
          <p:cNvSpPr/>
          <p:nvPr/>
        </p:nvSpPr>
        <p:spPr>
          <a:xfrm>
            <a:off x="2986275" y="2987400"/>
            <a:ext cx="333000" cy="11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67"/>
          <p:cNvSpPr/>
          <p:nvPr/>
        </p:nvSpPr>
        <p:spPr>
          <a:xfrm>
            <a:off x="2986275" y="3790550"/>
            <a:ext cx="333000" cy="11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67"/>
          <p:cNvSpPr/>
          <p:nvPr/>
        </p:nvSpPr>
        <p:spPr>
          <a:xfrm>
            <a:off x="2986275" y="4620400"/>
            <a:ext cx="333000" cy="11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67"/>
          <p:cNvSpPr/>
          <p:nvPr/>
        </p:nvSpPr>
        <p:spPr>
          <a:xfrm>
            <a:off x="3948450" y="2091625"/>
            <a:ext cx="588000" cy="11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67"/>
          <p:cNvSpPr/>
          <p:nvPr/>
        </p:nvSpPr>
        <p:spPr>
          <a:xfrm>
            <a:off x="3948450" y="4620400"/>
            <a:ext cx="588000" cy="11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67"/>
          <p:cNvSpPr/>
          <p:nvPr/>
        </p:nvSpPr>
        <p:spPr>
          <a:xfrm>
            <a:off x="3948450" y="3790550"/>
            <a:ext cx="588000" cy="11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67"/>
          <p:cNvSpPr/>
          <p:nvPr/>
        </p:nvSpPr>
        <p:spPr>
          <a:xfrm>
            <a:off x="3948450" y="2960700"/>
            <a:ext cx="588000" cy="11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67"/>
          <p:cNvSpPr txBox="1"/>
          <p:nvPr/>
        </p:nvSpPr>
        <p:spPr>
          <a:xfrm>
            <a:off x="3930900" y="1795825"/>
            <a:ext cx="62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0/1</a:t>
            </a:r>
            <a:endParaRPr/>
          </a:p>
        </p:txBody>
      </p:sp>
      <p:sp>
        <p:nvSpPr>
          <p:cNvPr id="485" name="Google Shape;485;p67"/>
          <p:cNvSpPr txBox="1"/>
          <p:nvPr/>
        </p:nvSpPr>
        <p:spPr>
          <a:xfrm>
            <a:off x="3930900" y="3496050"/>
            <a:ext cx="62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0/1</a:t>
            </a:r>
            <a:endParaRPr/>
          </a:p>
        </p:txBody>
      </p:sp>
      <p:sp>
        <p:nvSpPr>
          <p:cNvPr id="486" name="Google Shape;486;p67"/>
          <p:cNvSpPr txBox="1"/>
          <p:nvPr/>
        </p:nvSpPr>
        <p:spPr>
          <a:xfrm>
            <a:off x="3930900" y="2667500"/>
            <a:ext cx="62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0/1</a:t>
            </a:r>
            <a:endParaRPr/>
          </a:p>
        </p:txBody>
      </p:sp>
      <p:sp>
        <p:nvSpPr>
          <p:cNvPr id="487" name="Google Shape;487;p67"/>
          <p:cNvSpPr txBox="1"/>
          <p:nvPr/>
        </p:nvSpPr>
        <p:spPr>
          <a:xfrm>
            <a:off x="3930900" y="4324600"/>
            <a:ext cx="62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0/1</a:t>
            </a:r>
            <a:endParaRPr/>
          </a:p>
        </p:txBody>
      </p:sp>
      <p:sp>
        <p:nvSpPr>
          <p:cNvPr id="488" name="Google Shape;488;p67"/>
          <p:cNvSpPr/>
          <p:nvPr/>
        </p:nvSpPr>
        <p:spPr>
          <a:xfrm>
            <a:off x="4656150" y="1922875"/>
            <a:ext cx="1119600" cy="45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67"/>
          <p:cNvSpPr txBox="1"/>
          <p:nvPr/>
        </p:nvSpPr>
        <p:spPr>
          <a:xfrm>
            <a:off x="4716900" y="1949575"/>
            <a:ext cx="9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ABA</a:t>
            </a:r>
            <a:endParaRPr/>
          </a:p>
        </p:txBody>
      </p:sp>
      <p:sp>
        <p:nvSpPr>
          <p:cNvPr id="490" name="Google Shape;490;p67"/>
          <p:cNvSpPr/>
          <p:nvPr/>
        </p:nvSpPr>
        <p:spPr>
          <a:xfrm>
            <a:off x="4656150" y="4451650"/>
            <a:ext cx="1119600" cy="45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67"/>
          <p:cNvSpPr txBox="1"/>
          <p:nvPr/>
        </p:nvSpPr>
        <p:spPr>
          <a:xfrm>
            <a:off x="4716900" y="4478350"/>
            <a:ext cx="9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ABA</a:t>
            </a:r>
            <a:endParaRPr/>
          </a:p>
        </p:txBody>
      </p:sp>
      <p:sp>
        <p:nvSpPr>
          <p:cNvPr id="492" name="Google Shape;492;p67"/>
          <p:cNvSpPr/>
          <p:nvPr/>
        </p:nvSpPr>
        <p:spPr>
          <a:xfrm>
            <a:off x="4656150" y="3621800"/>
            <a:ext cx="1119600" cy="45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67"/>
          <p:cNvSpPr txBox="1"/>
          <p:nvPr/>
        </p:nvSpPr>
        <p:spPr>
          <a:xfrm>
            <a:off x="4716900" y="3648500"/>
            <a:ext cx="9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ABA</a:t>
            </a:r>
            <a:endParaRPr/>
          </a:p>
        </p:txBody>
      </p:sp>
      <p:sp>
        <p:nvSpPr>
          <p:cNvPr id="494" name="Google Shape;494;p67"/>
          <p:cNvSpPr/>
          <p:nvPr/>
        </p:nvSpPr>
        <p:spPr>
          <a:xfrm>
            <a:off x="4656150" y="2818650"/>
            <a:ext cx="1119600" cy="45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67"/>
          <p:cNvSpPr txBox="1"/>
          <p:nvPr/>
        </p:nvSpPr>
        <p:spPr>
          <a:xfrm>
            <a:off x="4716900" y="2845350"/>
            <a:ext cx="9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ABA</a:t>
            </a:r>
            <a:endParaRPr/>
          </a:p>
        </p:txBody>
      </p:sp>
      <p:sp>
        <p:nvSpPr>
          <p:cNvPr id="496" name="Google Shape;496;p67"/>
          <p:cNvSpPr/>
          <p:nvPr/>
        </p:nvSpPr>
        <p:spPr>
          <a:xfrm>
            <a:off x="6416275" y="1922875"/>
            <a:ext cx="454200" cy="453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67"/>
          <p:cNvSpPr/>
          <p:nvPr/>
        </p:nvSpPr>
        <p:spPr>
          <a:xfrm>
            <a:off x="6416275" y="4451650"/>
            <a:ext cx="454200" cy="453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67"/>
          <p:cNvSpPr/>
          <p:nvPr/>
        </p:nvSpPr>
        <p:spPr>
          <a:xfrm>
            <a:off x="6416275" y="3621800"/>
            <a:ext cx="454200" cy="453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67"/>
          <p:cNvSpPr/>
          <p:nvPr/>
        </p:nvSpPr>
        <p:spPr>
          <a:xfrm>
            <a:off x="6416275" y="2818650"/>
            <a:ext cx="454200" cy="453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67"/>
          <p:cNvSpPr txBox="1"/>
          <p:nvPr/>
        </p:nvSpPr>
        <p:spPr>
          <a:xfrm>
            <a:off x="6403075" y="1995775"/>
            <a:ext cx="48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Coin</a:t>
            </a:r>
            <a:endParaRPr sz="800"/>
          </a:p>
        </p:txBody>
      </p:sp>
      <p:sp>
        <p:nvSpPr>
          <p:cNvPr id="501" name="Google Shape;501;p67"/>
          <p:cNvSpPr txBox="1"/>
          <p:nvPr/>
        </p:nvSpPr>
        <p:spPr>
          <a:xfrm>
            <a:off x="6403075" y="4531100"/>
            <a:ext cx="48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Coin</a:t>
            </a:r>
            <a:endParaRPr sz="800"/>
          </a:p>
        </p:txBody>
      </p:sp>
      <p:sp>
        <p:nvSpPr>
          <p:cNvPr id="502" name="Google Shape;502;p67"/>
          <p:cNvSpPr txBox="1"/>
          <p:nvPr/>
        </p:nvSpPr>
        <p:spPr>
          <a:xfrm>
            <a:off x="6403075" y="3708050"/>
            <a:ext cx="48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Coin</a:t>
            </a:r>
            <a:endParaRPr sz="800"/>
          </a:p>
        </p:txBody>
      </p:sp>
      <p:sp>
        <p:nvSpPr>
          <p:cNvPr id="503" name="Google Shape;503;p67"/>
          <p:cNvSpPr txBox="1"/>
          <p:nvPr/>
        </p:nvSpPr>
        <p:spPr>
          <a:xfrm>
            <a:off x="6403075" y="2884988"/>
            <a:ext cx="48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Coin</a:t>
            </a:r>
            <a:endParaRPr sz="800"/>
          </a:p>
        </p:txBody>
      </p:sp>
      <p:sp>
        <p:nvSpPr>
          <p:cNvPr id="504" name="Google Shape;504;p67"/>
          <p:cNvSpPr/>
          <p:nvPr/>
        </p:nvSpPr>
        <p:spPr>
          <a:xfrm>
            <a:off x="5886166" y="2091625"/>
            <a:ext cx="419700" cy="11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67"/>
          <p:cNvSpPr/>
          <p:nvPr/>
        </p:nvSpPr>
        <p:spPr>
          <a:xfrm>
            <a:off x="5879554" y="4626950"/>
            <a:ext cx="419700" cy="11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67"/>
          <p:cNvSpPr/>
          <p:nvPr/>
        </p:nvSpPr>
        <p:spPr>
          <a:xfrm>
            <a:off x="5879554" y="3790550"/>
            <a:ext cx="419700" cy="11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67"/>
          <p:cNvSpPr/>
          <p:nvPr/>
        </p:nvSpPr>
        <p:spPr>
          <a:xfrm>
            <a:off x="5886154" y="2987400"/>
            <a:ext cx="419700" cy="11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67"/>
          <p:cNvSpPr/>
          <p:nvPr/>
        </p:nvSpPr>
        <p:spPr>
          <a:xfrm flipH="1">
            <a:off x="5122475" y="1558150"/>
            <a:ext cx="1568400" cy="3078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67"/>
          <p:cNvSpPr/>
          <p:nvPr/>
        </p:nvSpPr>
        <p:spPr>
          <a:xfrm flipH="1">
            <a:off x="5122475" y="4109625"/>
            <a:ext cx="1568400" cy="3078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67"/>
          <p:cNvSpPr/>
          <p:nvPr/>
        </p:nvSpPr>
        <p:spPr>
          <a:xfrm flipH="1">
            <a:off x="5122475" y="3293125"/>
            <a:ext cx="1568400" cy="3078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67"/>
          <p:cNvSpPr/>
          <p:nvPr/>
        </p:nvSpPr>
        <p:spPr>
          <a:xfrm flipH="1">
            <a:off x="5122475" y="2457013"/>
            <a:ext cx="1568400" cy="3078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67"/>
          <p:cNvSpPr/>
          <p:nvPr/>
        </p:nvSpPr>
        <p:spPr>
          <a:xfrm>
            <a:off x="7004955" y="2091625"/>
            <a:ext cx="686400" cy="11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67"/>
          <p:cNvSpPr/>
          <p:nvPr/>
        </p:nvSpPr>
        <p:spPr>
          <a:xfrm>
            <a:off x="7004955" y="3006025"/>
            <a:ext cx="686400" cy="11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67"/>
          <p:cNvSpPr/>
          <p:nvPr/>
        </p:nvSpPr>
        <p:spPr>
          <a:xfrm>
            <a:off x="7004955" y="3790550"/>
            <a:ext cx="686400" cy="11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67"/>
          <p:cNvSpPr/>
          <p:nvPr/>
        </p:nvSpPr>
        <p:spPr>
          <a:xfrm>
            <a:off x="7004955" y="4620400"/>
            <a:ext cx="686400" cy="11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67"/>
          <p:cNvSpPr/>
          <p:nvPr/>
        </p:nvSpPr>
        <p:spPr>
          <a:xfrm>
            <a:off x="7812625" y="1896175"/>
            <a:ext cx="454200" cy="45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67"/>
          <p:cNvSpPr txBox="1"/>
          <p:nvPr/>
        </p:nvSpPr>
        <p:spPr>
          <a:xfrm>
            <a:off x="7812625" y="1922875"/>
            <a:ext cx="4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0/1</a:t>
            </a:r>
            <a:endParaRPr/>
          </a:p>
        </p:txBody>
      </p:sp>
      <p:sp>
        <p:nvSpPr>
          <p:cNvPr id="518" name="Google Shape;518;p67"/>
          <p:cNvSpPr/>
          <p:nvPr/>
        </p:nvSpPr>
        <p:spPr>
          <a:xfrm>
            <a:off x="7848825" y="2845350"/>
            <a:ext cx="454200" cy="45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67"/>
          <p:cNvSpPr txBox="1"/>
          <p:nvPr/>
        </p:nvSpPr>
        <p:spPr>
          <a:xfrm>
            <a:off x="7848825" y="2872050"/>
            <a:ext cx="4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0/1</a:t>
            </a:r>
            <a:endParaRPr/>
          </a:p>
        </p:txBody>
      </p:sp>
      <p:sp>
        <p:nvSpPr>
          <p:cNvPr id="520" name="Google Shape;520;p67"/>
          <p:cNvSpPr/>
          <p:nvPr/>
        </p:nvSpPr>
        <p:spPr>
          <a:xfrm>
            <a:off x="7848825" y="3621800"/>
            <a:ext cx="454200" cy="45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67"/>
          <p:cNvSpPr txBox="1"/>
          <p:nvPr/>
        </p:nvSpPr>
        <p:spPr>
          <a:xfrm>
            <a:off x="7848825" y="3648500"/>
            <a:ext cx="4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0/1</a:t>
            </a:r>
            <a:endParaRPr/>
          </a:p>
        </p:txBody>
      </p:sp>
      <p:sp>
        <p:nvSpPr>
          <p:cNvPr id="522" name="Google Shape;522;p67"/>
          <p:cNvSpPr/>
          <p:nvPr/>
        </p:nvSpPr>
        <p:spPr>
          <a:xfrm>
            <a:off x="7848825" y="4451650"/>
            <a:ext cx="454200" cy="45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67"/>
          <p:cNvSpPr txBox="1"/>
          <p:nvPr/>
        </p:nvSpPr>
        <p:spPr>
          <a:xfrm>
            <a:off x="7848825" y="4478350"/>
            <a:ext cx="4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0/1</a:t>
            </a:r>
            <a:endParaRPr/>
          </a:p>
        </p:txBody>
      </p:sp>
      <p:sp>
        <p:nvSpPr>
          <p:cNvPr id="524" name="Google Shape;524;p67"/>
          <p:cNvSpPr/>
          <p:nvPr/>
        </p:nvSpPr>
        <p:spPr>
          <a:xfrm>
            <a:off x="6986600" y="1262450"/>
            <a:ext cx="1003500" cy="44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67"/>
          <p:cNvSpPr txBox="1"/>
          <p:nvPr/>
        </p:nvSpPr>
        <p:spPr>
          <a:xfrm>
            <a:off x="6959875" y="1296650"/>
            <a:ext cx="111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Trust Dealer</a:t>
            </a:r>
            <a:endParaRPr sz="1200"/>
          </a:p>
        </p:txBody>
      </p:sp>
      <p:sp>
        <p:nvSpPr>
          <p:cNvPr id="526" name="Google Shape;526;p67"/>
          <p:cNvSpPr/>
          <p:nvPr/>
        </p:nvSpPr>
        <p:spPr>
          <a:xfrm rot="-1879607">
            <a:off x="6780349" y="1808495"/>
            <a:ext cx="332937" cy="84945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67"/>
          <p:cNvSpPr txBox="1"/>
          <p:nvPr/>
        </p:nvSpPr>
        <p:spPr>
          <a:xfrm>
            <a:off x="5592450" y="1589050"/>
            <a:ext cx="559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r</a:t>
            </a:r>
            <a:r>
              <a:rPr lang="en" sz="600"/>
              <a:t> round</a:t>
            </a:r>
            <a:endParaRPr sz="300"/>
          </a:p>
        </p:txBody>
      </p:sp>
      <p:sp>
        <p:nvSpPr>
          <p:cNvPr id="528" name="Google Shape;528;p67"/>
          <p:cNvSpPr txBox="1"/>
          <p:nvPr/>
        </p:nvSpPr>
        <p:spPr>
          <a:xfrm>
            <a:off x="5592438" y="3379600"/>
            <a:ext cx="559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r round</a:t>
            </a:r>
            <a:endParaRPr sz="300"/>
          </a:p>
        </p:txBody>
      </p:sp>
      <p:sp>
        <p:nvSpPr>
          <p:cNvPr id="529" name="Google Shape;529;p67"/>
          <p:cNvSpPr txBox="1"/>
          <p:nvPr/>
        </p:nvSpPr>
        <p:spPr>
          <a:xfrm>
            <a:off x="5592450" y="2543488"/>
            <a:ext cx="559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r round</a:t>
            </a:r>
            <a:endParaRPr sz="300"/>
          </a:p>
        </p:txBody>
      </p:sp>
      <p:sp>
        <p:nvSpPr>
          <p:cNvPr id="530" name="Google Shape;530;p67"/>
          <p:cNvSpPr txBox="1"/>
          <p:nvPr/>
        </p:nvSpPr>
        <p:spPr>
          <a:xfrm>
            <a:off x="5626775" y="4199375"/>
            <a:ext cx="559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r round</a:t>
            </a:r>
            <a:endParaRPr sz="300"/>
          </a:p>
        </p:txBody>
      </p:sp>
      <p:sp>
        <p:nvSpPr>
          <p:cNvPr id="531" name="Google Shape;531;p67"/>
          <p:cNvSpPr/>
          <p:nvPr/>
        </p:nvSpPr>
        <p:spPr>
          <a:xfrm>
            <a:off x="4873550" y="2384100"/>
            <a:ext cx="105600" cy="4002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67"/>
          <p:cNvSpPr/>
          <p:nvPr/>
        </p:nvSpPr>
        <p:spPr>
          <a:xfrm>
            <a:off x="4873550" y="3227313"/>
            <a:ext cx="105600" cy="4002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67"/>
          <p:cNvSpPr/>
          <p:nvPr/>
        </p:nvSpPr>
        <p:spPr>
          <a:xfrm>
            <a:off x="4873550" y="4069675"/>
            <a:ext cx="105600" cy="4002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8"/>
          <p:cNvSpPr/>
          <p:nvPr/>
        </p:nvSpPr>
        <p:spPr>
          <a:xfrm>
            <a:off x="457200" y="1795825"/>
            <a:ext cx="686400" cy="707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68"/>
          <p:cNvSpPr/>
          <p:nvPr/>
        </p:nvSpPr>
        <p:spPr>
          <a:xfrm>
            <a:off x="457200" y="4324600"/>
            <a:ext cx="686400" cy="707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68"/>
          <p:cNvSpPr/>
          <p:nvPr/>
        </p:nvSpPr>
        <p:spPr>
          <a:xfrm>
            <a:off x="457200" y="3494750"/>
            <a:ext cx="686400" cy="707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68"/>
          <p:cNvSpPr/>
          <p:nvPr/>
        </p:nvSpPr>
        <p:spPr>
          <a:xfrm>
            <a:off x="457200" y="2664900"/>
            <a:ext cx="686400" cy="707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68"/>
          <p:cNvSpPr txBox="1"/>
          <p:nvPr/>
        </p:nvSpPr>
        <p:spPr>
          <a:xfrm>
            <a:off x="573300" y="1949575"/>
            <a:ext cx="4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P1</a:t>
            </a:r>
            <a:endParaRPr/>
          </a:p>
        </p:txBody>
      </p:sp>
      <p:sp>
        <p:nvSpPr>
          <p:cNvPr id="543" name="Google Shape;543;p68"/>
          <p:cNvSpPr txBox="1"/>
          <p:nvPr/>
        </p:nvSpPr>
        <p:spPr>
          <a:xfrm>
            <a:off x="573300" y="2818638"/>
            <a:ext cx="4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P2</a:t>
            </a:r>
            <a:endParaRPr/>
          </a:p>
        </p:txBody>
      </p:sp>
      <p:sp>
        <p:nvSpPr>
          <p:cNvPr id="544" name="Google Shape;544;p68"/>
          <p:cNvSpPr txBox="1"/>
          <p:nvPr/>
        </p:nvSpPr>
        <p:spPr>
          <a:xfrm>
            <a:off x="573300" y="3648500"/>
            <a:ext cx="4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P3</a:t>
            </a:r>
            <a:endParaRPr/>
          </a:p>
        </p:txBody>
      </p:sp>
      <p:sp>
        <p:nvSpPr>
          <p:cNvPr id="545" name="Google Shape;545;p68"/>
          <p:cNvSpPr txBox="1"/>
          <p:nvPr/>
        </p:nvSpPr>
        <p:spPr>
          <a:xfrm>
            <a:off x="573300" y="4478350"/>
            <a:ext cx="4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P4</a:t>
            </a:r>
            <a:endParaRPr/>
          </a:p>
        </p:txBody>
      </p:sp>
      <p:sp>
        <p:nvSpPr>
          <p:cNvPr id="546" name="Google Shape;546;p68"/>
          <p:cNvSpPr/>
          <p:nvPr/>
        </p:nvSpPr>
        <p:spPr>
          <a:xfrm>
            <a:off x="1811400" y="1922875"/>
            <a:ext cx="1119600" cy="45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68"/>
          <p:cNvSpPr txBox="1"/>
          <p:nvPr/>
        </p:nvSpPr>
        <p:spPr>
          <a:xfrm>
            <a:off x="1872150" y="1949575"/>
            <a:ext cx="9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RBC</a:t>
            </a:r>
            <a:endParaRPr/>
          </a:p>
        </p:txBody>
      </p:sp>
      <p:sp>
        <p:nvSpPr>
          <p:cNvPr id="548" name="Google Shape;548;p68"/>
          <p:cNvSpPr/>
          <p:nvPr/>
        </p:nvSpPr>
        <p:spPr>
          <a:xfrm>
            <a:off x="1811400" y="2818650"/>
            <a:ext cx="1119600" cy="45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68"/>
          <p:cNvSpPr txBox="1"/>
          <p:nvPr/>
        </p:nvSpPr>
        <p:spPr>
          <a:xfrm>
            <a:off x="1872150" y="2845350"/>
            <a:ext cx="9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RBC</a:t>
            </a:r>
            <a:endParaRPr/>
          </a:p>
        </p:txBody>
      </p:sp>
      <p:sp>
        <p:nvSpPr>
          <p:cNvPr id="550" name="Google Shape;550;p68"/>
          <p:cNvSpPr/>
          <p:nvPr/>
        </p:nvSpPr>
        <p:spPr>
          <a:xfrm>
            <a:off x="1811400" y="3621800"/>
            <a:ext cx="1119600" cy="45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68"/>
          <p:cNvSpPr txBox="1"/>
          <p:nvPr/>
        </p:nvSpPr>
        <p:spPr>
          <a:xfrm>
            <a:off x="1872150" y="3648500"/>
            <a:ext cx="9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RBC</a:t>
            </a:r>
            <a:endParaRPr/>
          </a:p>
        </p:txBody>
      </p:sp>
      <p:sp>
        <p:nvSpPr>
          <p:cNvPr id="552" name="Google Shape;552;p68"/>
          <p:cNvSpPr/>
          <p:nvPr/>
        </p:nvSpPr>
        <p:spPr>
          <a:xfrm>
            <a:off x="1811400" y="4451650"/>
            <a:ext cx="1119600" cy="45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68"/>
          <p:cNvSpPr txBox="1"/>
          <p:nvPr/>
        </p:nvSpPr>
        <p:spPr>
          <a:xfrm>
            <a:off x="1872150" y="4478350"/>
            <a:ext cx="9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RBC</a:t>
            </a:r>
            <a:endParaRPr/>
          </a:p>
        </p:txBody>
      </p:sp>
      <p:sp>
        <p:nvSpPr>
          <p:cNvPr id="554" name="Google Shape;554;p68"/>
          <p:cNvSpPr/>
          <p:nvPr/>
        </p:nvSpPr>
        <p:spPr>
          <a:xfrm>
            <a:off x="2318400" y="2397463"/>
            <a:ext cx="105600" cy="4002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68"/>
          <p:cNvSpPr/>
          <p:nvPr/>
        </p:nvSpPr>
        <p:spPr>
          <a:xfrm>
            <a:off x="2318400" y="3227300"/>
            <a:ext cx="105600" cy="4002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68"/>
          <p:cNvSpPr/>
          <p:nvPr/>
        </p:nvSpPr>
        <p:spPr>
          <a:xfrm>
            <a:off x="2318400" y="4048688"/>
            <a:ext cx="105600" cy="4002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68"/>
          <p:cNvSpPr/>
          <p:nvPr/>
        </p:nvSpPr>
        <p:spPr>
          <a:xfrm>
            <a:off x="1152750" y="2091625"/>
            <a:ext cx="649500" cy="11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68"/>
          <p:cNvSpPr/>
          <p:nvPr/>
        </p:nvSpPr>
        <p:spPr>
          <a:xfrm>
            <a:off x="3374550" y="1922875"/>
            <a:ext cx="454200" cy="4536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68"/>
          <p:cNvSpPr txBox="1"/>
          <p:nvPr/>
        </p:nvSpPr>
        <p:spPr>
          <a:xfrm>
            <a:off x="3374550" y="1949575"/>
            <a:ext cx="4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Vj</a:t>
            </a:r>
            <a:endParaRPr/>
          </a:p>
        </p:txBody>
      </p:sp>
      <p:sp>
        <p:nvSpPr>
          <p:cNvPr id="560" name="Google Shape;560;p68"/>
          <p:cNvSpPr/>
          <p:nvPr/>
        </p:nvSpPr>
        <p:spPr>
          <a:xfrm>
            <a:off x="3374550" y="2818650"/>
            <a:ext cx="454200" cy="4536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68"/>
          <p:cNvSpPr txBox="1"/>
          <p:nvPr/>
        </p:nvSpPr>
        <p:spPr>
          <a:xfrm>
            <a:off x="3374550" y="2845350"/>
            <a:ext cx="4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Vj</a:t>
            </a:r>
            <a:endParaRPr/>
          </a:p>
        </p:txBody>
      </p:sp>
      <p:sp>
        <p:nvSpPr>
          <p:cNvPr id="562" name="Google Shape;562;p68"/>
          <p:cNvSpPr/>
          <p:nvPr/>
        </p:nvSpPr>
        <p:spPr>
          <a:xfrm>
            <a:off x="3374550" y="3621800"/>
            <a:ext cx="454200" cy="4536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68"/>
          <p:cNvSpPr txBox="1"/>
          <p:nvPr/>
        </p:nvSpPr>
        <p:spPr>
          <a:xfrm>
            <a:off x="3374538" y="3648500"/>
            <a:ext cx="4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Vj</a:t>
            </a:r>
            <a:endParaRPr/>
          </a:p>
        </p:txBody>
      </p:sp>
      <p:sp>
        <p:nvSpPr>
          <p:cNvPr id="564" name="Google Shape;564;p68"/>
          <p:cNvSpPr/>
          <p:nvPr/>
        </p:nvSpPr>
        <p:spPr>
          <a:xfrm>
            <a:off x="3374550" y="4451650"/>
            <a:ext cx="454200" cy="453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68"/>
          <p:cNvSpPr txBox="1"/>
          <p:nvPr/>
        </p:nvSpPr>
        <p:spPr>
          <a:xfrm>
            <a:off x="3397975" y="4478350"/>
            <a:ext cx="4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Vj</a:t>
            </a:r>
            <a:endParaRPr/>
          </a:p>
        </p:txBody>
      </p:sp>
      <p:sp>
        <p:nvSpPr>
          <p:cNvPr id="566" name="Google Shape;566;p68"/>
          <p:cNvSpPr/>
          <p:nvPr/>
        </p:nvSpPr>
        <p:spPr>
          <a:xfrm>
            <a:off x="2986275" y="2091625"/>
            <a:ext cx="333000" cy="11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68"/>
          <p:cNvSpPr/>
          <p:nvPr/>
        </p:nvSpPr>
        <p:spPr>
          <a:xfrm>
            <a:off x="2986275" y="2987400"/>
            <a:ext cx="333000" cy="11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68"/>
          <p:cNvSpPr/>
          <p:nvPr/>
        </p:nvSpPr>
        <p:spPr>
          <a:xfrm>
            <a:off x="2986275" y="3790550"/>
            <a:ext cx="333000" cy="11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68"/>
          <p:cNvSpPr/>
          <p:nvPr/>
        </p:nvSpPr>
        <p:spPr>
          <a:xfrm>
            <a:off x="2986275" y="4620400"/>
            <a:ext cx="333000" cy="11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68"/>
          <p:cNvSpPr/>
          <p:nvPr/>
        </p:nvSpPr>
        <p:spPr>
          <a:xfrm>
            <a:off x="3948450" y="2091625"/>
            <a:ext cx="588000" cy="11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68"/>
          <p:cNvSpPr/>
          <p:nvPr/>
        </p:nvSpPr>
        <p:spPr>
          <a:xfrm>
            <a:off x="3948450" y="4620400"/>
            <a:ext cx="588000" cy="11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68"/>
          <p:cNvSpPr/>
          <p:nvPr/>
        </p:nvSpPr>
        <p:spPr>
          <a:xfrm>
            <a:off x="3948450" y="3790550"/>
            <a:ext cx="588000" cy="11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68"/>
          <p:cNvSpPr/>
          <p:nvPr/>
        </p:nvSpPr>
        <p:spPr>
          <a:xfrm>
            <a:off x="3948450" y="2960700"/>
            <a:ext cx="588000" cy="11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68"/>
          <p:cNvSpPr txBox="1"/>
          <p:nvPr/>
        </p:nvSpPr>
        <p:spPr>
          <a:xfrm>
            <a:off x="3930900" y="1795825"/>
            <a:ext cx="62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0/1</a:t>
            </a:r>
            <a:endParaRPr/>
          </a:p>
        </p:txBody>
      </p:sp>
      <p:sp>
        <p:nvSpPr>
          <p:cNvPr id="575" name="Google Shape;575;p68"/>
          <p:cNvSpPr txBox="1"/>
          <p:nvPr/>
        </p:nvSpPr>
        <p:spPr>
          <a:xfrm>
            <a:off x="3930900" y="3496050"/>
            <a:ext cx="62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0/1</a:t>
            </a:r>
            <a:endParaRPr/>
          </a:p>
        </p:txBody>
      </p:sp>
      <p:sp>
        <p:nvSpPr>
          <p:cNvPr id="576" name="Google Shape;576;p68"/>
          <p:cNvSpPr txBox="1"/>
          <p:nvPr/>
        </p:nvSpPr>
        <p:spPr>
          <a:xfrm>
            <a:off x="3930900" y="2667500"/>
            <a:ext cx="62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0/1</a:t>
            </a:r>
            <a:endParaRPr/>
          </a:p>
        </p:txBody>
      </p:sp>
      <p:sp>
        <p:nvSpPr>
          <p:cNvPr id="577" name="Google Shape;577;p68"/>
          <p:cNvSpPr txBox="1"/>
          <p:nvPr/>
        </p:nvSpPr>
        <p:spPr>
          <a:xfrm>
            <a:off x="3930900" y="4324600"/>
            <a:ext cx="62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0/1</a:t>
            </a:r>
            <a:endParaRPr/>
          </a:p>
        </p:txBody>
      </p:sp>
      <p:sp>
        <p:nvSpPr>
          <p:cNvPr id="578" name="Google Shape;578;p68"/>
          <p:cNvSpPr/>
          <p:nvPr/>
        </p:nvSpPr>
        <p:spPr>
          <a:xfrm>
            <a:off x="4656150" y="1922875"/>
            <a:ext cx="1119600" cy="45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68"/>
          <p:cNvSpPr txBox="1"/>
          <p:nvPr/>
        </p:nvSpPr>
        <p:spPr>
          <a:xfrm>
            <a:off x="4716900" y="1949575"/>
            <a:ext cx="9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ABA</a:t>
            </a:r>
            <a:endParaRPr/>
          </a:p>
        </p:txBody>
      </p:sp>
      <p:sp>
        <p:nvSpPr>
          <p:cNvPr id="580" name="Google Shape;580;p68"/>
          <p:cNvSpPr/>
          <p:nvPr/>
        </p:nvSpPr>
        <p:spPr>
          <a:xfrm>
            <a:off x="4656150" y="4451650"/>
            <a:ext cx="1119600" cy="45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68"/>
          <p:cNvSpPr txBox="1"/>
          <p:nvPr/>
        </p:nvSpPr>
        <p:spPr>
          <a:xfrm>
            <a:off x="4716900" y="4478350"/>
            <a:ext cx="9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ABA</a:t>
            </a:r>
            <a:endParaRPr/>
          </a:p>
        </p:txBody>
      </p:sp>
      <p:sp>
        <p:nvSpPr>
          <p:cNvPr id="582" name="Google Shape;582;p68"/>
          <p:cNvSpPr/>
          <p:nvPr/>
        </p:nvSpPr>
        <p:spPr>
          <a:xfrm>
            <a:off x="4656150" y="3621800"/>
            <a:ext cx="1119600" cy="45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68"/>
          <p:cNvSpPr txBox="1"/>
          <p:nvPr/>
        </p:nvSpPr>
        <p:spPr>
          <a:xfrm>
            <a:off x="4716900" y="3648500"/>
            <a:ext cx="9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ABA</a:t>
            </a:r>
            <a:endParaRPr/>
          </a:p>
        </p:txBody>
      </p:sp>
      <p:sp>
        <p:nvSpPr>
          <p:cNvPr id="584" name="Google Shape;584;p68"/>
          <p:cNvSpPr/>
          <p:nvPr/>
        </p:nvSpPr>
        <p:spPr>
          <a:xfrm>
            <a:off x="4656150" y="2818650"/>
            <a:ext cx="1119600" cy="45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68"/>
          <p:cNvSpPr txBox="1"/>
          <p:nvPr/>
        </p:nvSpPr>
        <p:spPr>
          <a:xfrm>
            <a:off x="4716900" y="2845350"/>
            <a:ext cx="9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ABA</a:t>
            </a:r>
            <a:endParaRPr/>
          </a:p>
        </p:txBody>
      </p:sp>
      <p:sp>
        <p:nvSpPr>
          <p:cNvPr id="586" name="Google Shape;586;p68"/>
          <p:cNvSpPr/>
          <p:nvPr/>
        </p:nvSpPr>
        <p:spPr>
          <a:xfrm>
            <a:off x="6416275" y="1922875"/>
            <a:ext cx="454200" cy="453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68"/>
          <p:cNvSpPr/>
          <p:nvPr/>
        </p:nvSpPr>
        <p:spPr>
          <a:xfrm>
            <a:off x="6416275" y="4451650"/>
            <a:ext cx="454200" cy="453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68"/>
          <p:cNvSpPr/>
          <p:nvPr/>
        </p:nvSpPr>
        <p:spPr>
          <a:xfrm>
            <a:off x="6416275" y="3621800"/>
            <a:ext cx="454200" cy="453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68"/>
          <p:cNvSpPr/>
          <p:nvPr/>
        </p:nvSpPr>
        <p:spPr>
          <a:xfrm>
            <a:off x="6416275" y="2818650"/>
            <a:ext cx="454200" cy="453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68"/>
          <p:cNvSpPr txBox="1"/>
          <p:nvPr/>
        </p:nvSpPr>
        <p:spPr>
          <a:xfrm>
            <a:off x="6403075" y="1995775"/>
            <a:ext cx="48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Coin</a:t>
            </a:r>
            <a:endParaRPr sz="800"/>
          </a:p>
        </p:txBody>
      </p:sp>
      <p:sp>
        <p:nvSpPr>
          <p:cNvPr id="591" name="Google Shape;591;p68"/>
          <p:cNvSpPr txBox="1"/>
          <p:nvPr/>
        </p:nvSpPr>
        <p:spPr>
          <a:xfrm>
            <a:off x="6403075" y="4531100"/>
            <a:ext cx="48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Coin</a:t>
            </a:r>
            <a:endParaRPr sz="800"/>
          </a:p>
        </p:txBody>
      </p:sp>
      <p:sp>
        <p:nvSpPr>
          <p:cNvPr id="592" name="Google Shape;592;p68"/>
          <p:cNvSpPr txBox="1"/>
          <p:nvPr/>
        </p:nvSpPr>
        <p:spPr>
          <a:xfrm>
            <a:off x="6403075" y="3708050"/>
            <a:ext cx="48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Coin</a:t>
            </a:r>
            <a:endParaRPr sz="800"/>
          </a:p>
        </p:txBody>
      </p:sp>
      <p:sp>
        <p:nvSpPr>
          <p:cNvPr id="593" name="Google Shape;593;p68"/>
          <p:cNvSpPr txBox="1"/>
          <p:nvPr/>
        </p:nvSpPr>
        <p:spPr>
          <a:xfrm>
            <a:off x="6403075" y="2884988"/>
            <a:ext cx="48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Coin</a:t>
            </a:r>
            <a:endParaRPr sz="800"/>
          </a:p>
        </p:txBody>
      </p:sp>
      <p:sp>
        <p:nvSpPr>
          <p:cNvPr id="594" name="Google Shape;594;p68"/>
          <p:cNvSpPr/>
          <p:nvPr/>
        </p:nvSpPr>
        <p:spPr>
          <a:xfrm>
            <a:off x="5886166" y="2091625"/>
            <a:ext cx="419700" cy="11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68"/>
          <p:cNvSpPr/>
          <p:nvPr/>
        </p:nvSpPr>
        <p:spPr>
          <a:xfrm>
            <a:off x="5879554" y="4626950"/>
            <a:ext cx="419700" cy="11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68"/>
          <p:cNvSpPr/>
          <p:nvPr/>
        </p:nvSpPr>
        <p:spPr>
          <a:xfrm>
            <a:off x="5879554" y="3790550"/>
            <a:ext cx="419700" cy="11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68"/>
          <p:cNvSpPr/>
          <p:nvPr/>
        </p:nvSpPr>
        <p:spPr>
          <a:xfrm>
            <a:off x="5886154" y="2987400"/>
            <a:ext cx="419700" cy="11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68"/>
          <p:cNvSpPr/>
          <p:nvPr/>
        </p:nvSpPr>
        <p:spPr>
          <a:xfrm flipH="1">
            <a:off x="5122475" y="1558150"/>
            <a:ext cx="1568400" cy="3078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68"/>
          <p:cNvSpPr/>
          <p:nvPr/>
        </p:nvSpPr>
        <p:spPr>
          <a:xfrm flipH="1">
            <a:off x="5122475" y="4109625"/>
            <a:ext cx="1568400" cy="3078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68"/>
          <p:cNvSpPr/>
          <p:nvPr/>
        </p:nvSpPr>
        <p:spPr>
          <a:xfrm flipH="1">
            <a:off x="5122475" y="3293125"/>
            <a:ext cx="1568400" cy="3078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68"/>
          <p:cNvSpPr/>
          <p:nvPr/>
        </p:nvSpPr>
        <p:spPr>
          <a:xfrm flipH="1">
            <a:off x="5122475" y="2457013"/>
            <a:ext cx="1568400" cy="3078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68"/>
          <p:cNvSpPr/>
          <p:nvPr/>
        </p:nvSpPr>
        <p:spPr>
          <a:xfrm>
            <a:off x="7004955" y="2091625"/>
            <a:ext cx="686400" cy="11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68"/>
          <p:cNvSpPr/>
          <p:nvPr/>
        </p:nvSpPr>
        <p:spPr>
          <a:xfrm>
            <a:off x="7004955" y="3006025"/>
            <a:ext cx="686400" cy="11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68"/>
          <p:cNvSpPr/>
          <p:nvPr/>
        </p:nvSpPr>
        <p:spPr>
          <a:xfrm>
            <a:off x="7004955" y="3790550"/>
            <a:ext cx="686400" cy="11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68"/>
          <p:cNvSpPr/>
          <p:nvPr/>
        </p:nvSpPr>
        <p:spPr>
          <a:xfrm>
            <a:off x="7004955" y="4620400"/>
            <a:ext cx="686400" cy="116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68"/>
          <p:cNvSpPr/>
          <p:nvPr/>
        </p:nvSpPr>
        <p:spPr>
          <a:xfrm>
            <a:off x="7812625" y="1896175"/>
            <a:ext cx="454200" cy="45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68"/>
          <p:cNvSpPr txBox="1"/>
          <p:nvPr/>
        </p:nvSpPr>
        <p:spPr>
          <a:xfrm>
            <a:off x="7812625" y="1922875"/>
            <a:ext cx="4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608" name="Google Shape;608;p68"/>
          <p:cNvSpPr/>
          <p:nvPr/>
        </p:nvSpPr>
        <p:spPr>
          <a:xfrm>
            <a:off x="7848825" y="2845350"/>
            <a:ext cx="454200" cy="45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68"/>
          <p:cNvSpPr txBox="1"/>
          <p:nvPr/>
        </p:nvSpPr>
        <p:spPr>
          <a:xfrm>
            <a:off x="7848825" y="2872050"/>
            <a:ext cx="4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610" name="Google Shape;610;p68"/>
          <p:cNvSpPr/>
          <p:nvPr/>
        </p:nvSpPr>
        <p:spPr>
          <a:xfrm>
            <a:off x="7848825" y="3621800"/>
            <a:ext cx="454200" cy="45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68"/>
          <p:cNvSpPr txBox="1"/>
          <p:nvPr/>
        </p:nvSpPr>
        <p:spPr>
          <a:xfrm>
            <a:off x="7848825" y="3648500"/>
            <a:ext cx="4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612" name="Google Shape;612;p68"/>
          <p:cNvSpPr/>
          <p:nvPr/>
        </p:nvSpPr>
        <p:spPr>
          <a:xfrm>
            <a:off x="7848825" y="4451650"/>
            <a:ext cx="454200" cy="45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68"/>
          <p:cNvSpPr txBox="1"/>
          <p:nvPr/>
        </p:nvSpPr>
        <p:spPr>
          <a:xfrm>
            <a:off x="7848825" y="4478350"/>
            <a:ext cx="4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614" name="Google Shape;614;p68"/>
          <p:cNvSpPr/>
          <p:nvPr/>
        </p:nvSpPr>
        <p:spPr>
          <a:xfrm>
            <a:off x="6986600" y="1262450"/>
            <a:ext cx="1003500" cy="44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68"/>
          <p:cNvSpPr txBox="1"/>
          <p:nvPr/>
        </p:nvSpPr>
        <p:spPr>
          <a:xfrm>
            <a:off x="6959875" y="1296650"/>
            <a:ext cx="111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Trust Dealer</a:t>
            </a:r>
            <a:endParaRPr sz="1200"/>
          </a:p>
        </p:txBody>
      </p:sp>
      <p:sp>
        <p:nvSpPr>
          <p:cNvPr id="616" name="Google Shape;616;p68"/>
          <p:cNvSpPr/>
          <p:nvPr/>
        </p:nvSpPr>
        <p:spPr>
          <a:xfrm rot="-1879607">
            <a:off x="6780349" y="1808495"/>
            <a:ext cx="332937" cy="84945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68"/>
          <p:cNvSpPr txBox="1"/>
          <p:nvPr/>
        </p:nvSpPr>
        <p:spPr>
          <a:xfrm>
            <a:off x="5592450" y="1589050"/>
            <a:ext cx="559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r round</a:t>
            </a:r>
            <a:endParaRPr sz="300"/>
          </a:p>
        </p:txBody>
      </p:sp>
      <p:sp>
        <p:nvSpPr>
          <p:cNvPr id="618" name="Google Shape;618;p68"/>
          <p:cNvSpPr txBox="1"/>
          <p:nvPr/>
        </p:nvSpPr>
        <p:spPr>
          <a:xfrm>
            <a:off x="5592438" y="3379600"/>
            <a:ext cx="559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r round</a:t>
            </a:r>
            <a:endParaRPr sz="300"/>
          </a:p>
        </p:txBody>
      </p:sp>
      <p:sp>
        <p:nvSpPr>
          <p:cNvPr id="619" name="Google Shape;619;p68"/>
          <p:cNvSpPr txBox="1"/>
          <p:nvPr/>
        </p:nvSpPr>
        <p:spPr>
          <a:xfrm>
            <a:off x="5592450" y="2543488"/>
            <a:ext cx="559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r round</a:t>
            </a:r>
            <a:endParaRPr sz="300"/>
          </a:p>
        </p:txBody>
      </p:sp>
      <p:sp>
        <p:nvSpPr>
          <p:cNvPr id="620" name="Google Shape;620;p68"/>
          <p:cNvSpPr txBox="1"/>
          <p:nvPr/>
        </p:nvSpPr>
        <p:spPr>
          <a:xfrm>
            <a:off x="5626775" y="4199375"/>
            <a:ext cx="559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r round</a:t>
            </a:r>
            <a:endParaRPr sz="300"/>
          </a:p>
        </p:txBody>
      </p:sp>
      <p:sp>
        <p:nvSpPr>
          <p:cNvPr id="621" name="Google Shape;621;p68"/>
          <p:cNvSpPr txBox="1"/>
          <p:nvPr>
            <p:ph type="title"/>
          </p:nvPr>
        </p:nvSpPr>
        <p:spPr>
          <a:xfrm>
            <a:off x="457200" y="101101"/>
            <a:ext cx="7315500" cy="10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ABA Chart</a:t>
            </a:r>
            <a:endParaRPr sz="4000"/>
          </a:p>
        </p:txBody>
      </p:sp>
      <p:sp>
        <p:nvSpPr>
          <p:cNvPr id="622" name="Google Shape;622;p68"/>
          <p:cNvSpPr/>
          <p:nvPr/>
        </p:nvSpPr>
        <p:spPr>
          <a:xfrm>
            <a:off x="4873550" y="2384100"/>
            <a:ext cx="105600" cy="4002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68"/>
          <p:cNvSpPr/>
          <p:nvPr/>
        </p:nvSpPr>
        <p:spPr>
          <a:xfrm>
            <a:off x="4873550" y="4109750"/>
            <a:ext cx="105600" cy="4002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68"/>
          <p:cNvSpPr/>
          <p:nvPr/>
        </p:nvSpPr>
        <p:spPr>
          <a:xfrm>
            <a:off x="4873550" y="3246925"/>
            <a:ext cx="105600" cy="4002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69"/>
          <p:cNvSpPr txBox="1"/>
          <p:nvPr>
            <p:ph type="title"/>
          </p:nvPr>
        </p:nvSpPr>
        <p:spPr>
          <a:xfrm>
            <a:off x="457200" y="101101"/>
            <a:ext cx="7315500" cy="10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Flip a common coin</a:t>
            </a:r>
            <a:endParaRPr sz="3100"/>
          </a:p>
        </p:txBody>
      </p:sp>
      <p:sp>
        <p:nvSpPr>
          <p:cNvPr id="630" name="Google Shape;630;p69"/>
          <p:cNvSpPr txBox="1"/>
          <p:nvPr/>
        </p:nvSpPr>
        <p:spPr>
          <a:xfrm>
            <a:off x="198450" y="1356900"/>
            <a:ext cx="67353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Running ABA instances will </a:t>
            </a: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involve</a:t>
            </a: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to flip a coin and </a:t>
            </a: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distribute</a:t>
            </a: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the coin value to every ABA instances.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Trusted dealer use threshold signature scheme to generate the coin and </a:t>
            </a: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disseminate</a:t>
            </a: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to all the nodes.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 common coin protocol should satisfies the following </a:t>
            </a: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properties</a:t>
            </a: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If f +1 parties call GetCoin(), then all parties eventually receive a common value, s. 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The value s is uniformly sampled in the range {0,1} ,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and cannot be influenced by the adversary. 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Until at least one party calls GetCoin(),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no information about s is revealed to the adversary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1" name="Google Shape;63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5100" y="3253325"/>
            <a:ext cx="2961300" cy="18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457200" y="101101"/>
            <a:ext cx="7315500" cy="10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Permissioned Ledger Protocols</a:t>
            </a:r>
            <a:endParaRPr/>
          </a:p>
        </p:txBody>
      </p:sp>
      <p:sp>
        <p:nvSpPr>
          <p:cNvPr id="171" name="Google Shape;171;p25"/>
          <p:cNvSpPr txBox="1"/>
          <p:nvPr>
            <p:ph idx="1" type="body"/>
          </p:nvPr>
        </p:nvSpPr>
        <p:spPr>
          <a:xfrm>
            <a:off x="457200" y="1278516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125" y="1339400"/>
            <a:ext cx="5587849" cy="37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975" y="1339400"/>
            <a:ext cx="5434165" cy="371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127" y="1339400"/>
            <a:ext cx="5363042" cy="37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18650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70"/>
          <p:cNvSpPr/>
          <p:nvPr/>
        </p:nvSpPr>
        <p:spPr>
          <a:xfrm>
            <a:off x="6157525" y="152400"/>
            <a:ext cx="1267500" cy="55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70"/>
          <p:cNvSpPr/>
          <p:nvPr/>
        </p:nvSpPr>
        <p:spPr>
          <a:xfrm>
            <a:off x="5898975" y="3123050"/>
            <a:ext cx="1784700" cy="55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70"/>
          <p:cNvSpPr/>
          <p:nvPr/>
        </p:nvSpPr>
        <p:spPr>
          <a:xfrm>
            <a:off x="5941200" y="1030500"/>
            <a:ext cx="1784700" cy="55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70"/>
          <p:cNvSpPr/>
          <p:nvPr/>
        </p:nvSpPr>
        <p:spPr>
          <a:xfrm>
            <a:off x="5898975" y="2400200"/>
            <a:ext cx="1784700" cy="55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70"/>
          <p:cNvSpPr/>
          <p:nvPr/>
        </p:nvSpPr>
        <p:spPr>
          <a:xfrm>
            <a:off x="5682375" y="1677350"/>
            <a:ext cx="2217900" cy="55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70"/>
          <p:cNvSpPr/>
          <p:nvPr/>
        </p:nvSpPr>
        <p:spPr>
          <a:xfrm>
            <a:off x="6008425" y="3845900"/>
            <a:ext cx="1565700" cy="55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70"/>
          <p:cNvSpPr txBox="1"/>
          <p:nvPr/>
        </p:nvSpPr>
        <p:spPr>
          <a:xfrm>
            <a:off x="6226225" y="168000"/>
            <a:ext cx="1130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ABA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start</a:t>
            </a:r>
            <a:endParaRPr sz="1100"/>
          </a:p>
        </p:txBody>
      </p:sp>
      <p:sp>
        <p:nvSpPr>
          <p:cNvPr id="644" name="Google Shape;644;p70"/>
          <p:cNvSpPr txBox="1"/>
          <p:nvPr/>
        </p:nvSpPr>
        <p:spPr>
          <a:xfrm>
            <a:off x="6112650" y="999900"/>
            <a:ext cx="142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Broadcast BVAL(b)</a:t>
            </a:r>
            <a:endParaRPr/>
          </a:p>
        </p:txBody>
      </p:sp>
      <p:sp>
        <p:nvSpPr>
          <p:cNvPr id="645" name="Google Shape;645;p70"/>
          <p:cNvSpPr txBox="1"/>
          <p:nvPr/>
        </p:nvSpPr>
        <p:spPr>
          <a:xfrm>
            <a:off x="5652000" y="1718725"/>
            <a:ext cx="234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Received f +1 BVAL(b) from other nodes, if it has not broadcast, forward the bit</a:t>
            </a:r>
            <a:endParaRPr sz="900"/>
          </a:p>
        </p:txBody>
      </p:sp>
      <p:sp>
        <p:nvSpPr>
          <p:cNvPr id="646" name="Google Shape;646;p70"/>
          <p:cNvSpPr txBox="1"/>
          <p:nvPr/>
        </p:nvSpPr>
        <p:spPr>
          <a:xfrm>
            <a:off x="5851350" y="2400200"/>
            <a:ext cx="1948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Received 2f +1 BVAL(b) from other nodes, pack the bit in AUX(b) and broadcast</a:t>
            </a:r>
            <a:endParaRPr sz="900"/>
          </a:p>
        </p:txBody>
      </p:sp>
      <p:sp>
        <p:nvSpPr>
          <p:cNvPr id="647" name="Google Shape;647;p70"/>
          <p:cNvSpPr txBox="1"/>
          <p:nvPr/>
        </p:nvSpPr>
        <p:spPr>
          <a:xfrm>
            <a:off x="5816975" y="3192350"/>
            <a:ext cx="194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Received N - f AUX(b) from other nodes, put them into set </a:t>
            </a:r>
            <a:r>
              <a:rPr i="1" lang="en" sz="900"/>
              <a:t>vals</a:t>
            </a:r>
            <a:endParaRPr i="1" sz="900"/>
          </a:p>
        </p:txBody>
      </p:sp>
      <p:sp>
        <p:nvSpPr>
          <p:cNvPr id="648" name="Google Shape;648;p70"/>
          <p:cNvSpPr txBox="1"/>
          <p:nvPr/>
        </p:nvSpPr>
        <p:spPr>
          <a:xfrm>
            <a:off x="5984650" y="3822950"/>
            <a:ext cx="1565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Flip a common to decide the final binary bit of the node</a:t>
            </a:r>
            <a:endParaRPr i="1" sz="900"/>
          </a:p>
        </p:txBody>
      </p:sp>
      <p:cxnSp>
        <p:nvCxnSpPr>
          <p:cNvPr id="649" name="Google Shape;649;p70"/>
          <p:cNvCxnSpPr/>
          <p:nvPr/>
        </p:nvCxnSpPr>
        <p:spPr>
          <a:xfrm>
            <a:off x="6822900" y="1523300"/>
            <a:ext cx="5400" cy="20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0" name="Google Shape;650;p70"/>
          <p:cNvCxnSpPr>
            <a:endCxn id="639" idx="0"/>
          </p:cNvCxnSpPr>
          <p:nvPr/>
        </p:nvCxnSpPr>
        <p:spPr>
          <a:xfrm>
            <a:off x="6825450" y="691200"/>
            <a:ext cx="8100" cy="33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1" name="Google Shape;651;p70"/>
          <p:cNvCxnSpPr/>
          <p:nvPr/>
        </p:nvCxnSpPr>
        <p:spPr>
          <a:xfrm>
            <a:off x="6788525" y="2188763"/>
            <a:ext cx="5400" cy="20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2" name="Google Shape;652;p70"/>
          <p:cNvCxnSpPr/>
          <p:nvPr/>
        </p:nvCxnSpPr>
        <p:spPr>
          <a:xfrm>
            <a:off x="6788525" y="2927150"/>
            <a:ext cx="5400" cy="20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3" name="Google Shape;653;p70"/>
          <p:cNvCxnSpPr/>
          <p:nvPr/>
        </p:nvCxnSpPr>
        <p:spPr>
          <a:xfrm>
            <a:off x="6799075" y="3677450"/>
            <a:ext cx="5400" cy="20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4" name="Google Shape;654;p70"/>
          <p:cNvCxnSpPr>
            <a:stCxn id="648" idx="2"/>
          </p:cNvCxnSpPr>
          <p:nvPr/>
        </p:nvCxnSpPr>
        <p:spPr>
          <a:xfrm flipH="1">
            <a:off x="6764800" y="4423250"/>
            <a:ext cx="2700" cy="49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5" name="Google Shape;655;p70"/>
          <p:cNvCxnSpPr>
            <a:stCxn id="648" idx="3"/>
          </p:cNvCxnSpPr>
          <p:nvPr/>
        </p:nvCxnSpPr>
        <p:spPr>
          <a:xfrm>
            <a:off x="7550350" y="4123100"/>
            <a:ext cx="600" cy="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6" name="Google Shape;656;p70"/>
          <p:cNvSpPr/>
          <p:nvPr/>
        </p:nvSpPr>
        <p:spPr>
          <a:xfrm flipH="1" rot="5400000">
            <a:off x="6607475" y="2330800"/>
            <a:ext cx="3047700" cy="7317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7" name="Google Shape;657;p70"/>
          <p:cNvCxnSpPr>
            <a:stCxn id="639" idx="1"/>
          </p:cNvCxnSpPr>
          <p:nvPr/>
        </p:nvCxnSpPr>
        <p:spPr>
          <a:xfrm rot="10800000">
            <a:off x="2038500" y="892800"/>
            <a:ext cx="3902700" cy="4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8" name="Google Shape;658;p70"/>
          <p:cNvCxnSpPr>
            <a:stCxn id="645" idx="1"/>
          </p:cNvCxnSpPr>
          <p:nvPr/>
        </p:nvCxnSpPr>
        <p:spPr>
          <a:xfrm rot="10800000">
            <a:off x="4018800" y="1436575"/>
            <a:ext cx="1633200" cy="51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9" name="Google Shape;659;p70"/>
          <p:cNvCxnSpPr>
            <a:stCxn id="646" idx="1"/>
          </p:cNvCxnSpPr>
          <p:nvPr/>
        </p:nvCxnSpPr>
        <p:spPr>
          <a:xfrm rot="10800000">
            <a:off x="2761950" y="1832750"/>
            <a:ext cx="3089400" cy="86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0" name="Google Shape;660;p70"/>
          <p:cNvCxnSpPr>
            <a:stCxn id="647" idx="1"/>
          </p:cNvCxnSpPr>
          <p:nvPr/>
        </p:nvCxnSpPr>
        <p:spPr>
          <a:xfrm rot="10800000">
            <a:off x="3749375" y="3385400"/>
            <a:ext cx="2067600" cy="3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1" name="Google Shape;661;p70"/>
          <p:cNvCxnSpPr>
            <a:stCxn id="648" idx="1"/>
          </p:cNvCxnSpPr>
          <p:nvPr/>
        </p:nvCxnSpPr>
        <p:spPr>
          <a:xfrm rot="10800000">
            <a:off x="1954150" y="3781400"/>
            <a:ext cx="4030500" cy="34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18650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71"/>
          <p:cNvSpPr/>
          <p:nvPr/>
        </p:nvSpPr>
        <p:spPr>
          <a:xfrm>
            <a:off x="4536325" y="1255350"/>
            <a:ext cx="496500" cy="50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71"/>
          <p:cNvSpPr/>
          <p:nvPr/>
        </p:nvSpPr>
        <p:spPr>
          <a:xfrm>
            <a:off x="4536325" y="1913550"/>
            <a:ext cx="496500" cy="50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71"/>
          <p:cNvSpPr/>
          <p:nvPr/>
        </p:nvSpPr>
        <p:spPr>
          <a:xfrm>
            <a:off x="4536325" y="2571750"/>
            <a:ext cx="496500" cy="50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71"/>
          <p:cNvSpPr/>
          <p:nvPr/>
        </p:nvSpPr>
        <p:spPr>
          <a:xfrm>
            <a:off x="4536325" y="3229950"/>
            <a:ext cx="496500" cy="50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1" name="Google Shape;671;p71"/>
          <p:cNvCxnSpPr/>
          <p:nvPr/>
        </p:nvCxnSpPr>
        <p:spPr>
          <a:xfrm flipH="1" rot="10800000">
            <a:off x="5233375" y="1499975"/>
            <a:ext cx="36120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2" name="Google Shape;672;p71"/>
          <p:cNvCxnSpPr/>
          <p:nvPr/>
        </p:nvCxnSpPr>
        <p:spPr>
          <a:xfrm flipH="1" rot="10800000">
            <a:off x="5230250" y="2161263"/>
            <a:ext cx="36120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3" name="Google Shape;673;p71"/>
          <p:cNvCxnSpPr/>
          <p:nvPr/>
        </p:nvCxnSpPr>
        <p:spPr>
          <a:xfrm flipH="1" rot="10800000">
            <a:off x="5230250" y="2822550"/>
            <a:ext cx="36120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4" name="Google Shape;674;p71"/>
          <p:cNvCxnSpPr/>
          <p:nvPr/>
        </p:nvCxnSpPr>
        <p:spPr>
          <a:xfrm flipH="1" rot="10800000">
            <a:off x="5230250" y="3483825"/>
            <a:ext cx="36120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5" name="Google Shape;675;p71"/>
          <p:cNvSpPr txBox="1"/>
          <p:nvPr/>
        </p:nvSpPr>
        <p:spPr>
          <a:xfrm>
            <a:off x="4559025" y="1313575"/>
            <a:ext cx="4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P1</a:t>
            </a:r>
            <a:endParaRPr/>
          </a:p>
        </p:txBody>
      </p:sp>
      <p:sp>
        <p:nvSpPr>
          <p:cNvPr id="676" name="Google Shape;676;p71"/>
          <p:cNvSpPr txBox="1"/>
          <p:nvPr/>
        </p:nvSpPr>
        <p:spPr>
          <a:xfrm>
            <a:off x="4557463" y="1966938"/>
            <a:ext cx="4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P2</a:t>
            </a:r>
            <a:endParaRPr/>
          </a:p>
        </p:txBody>
      </p:sp>
      <p:sp>
        <p:nvSpPr>
          <p:cNvPr id="677" name="Google Shape;677;p71"/>
          <p:cNvSpPr txBox="1"/>
          <p:nvPr/>
        </p:nvSpPr>
        <p:spPr>
          <a:xfrm>
            <a:off x="4557463" y="2620313"/>
            <a:ext cx="4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P3</a:t>
            </a:r>
            <a:endParaRPr/>
          </a:p>
        </p:txBody>
      </p:sp>
      <p:sp>
        <p:nvSpPr>
          <p:cNvPr id="678" name="Google Shape;678;p71"/>
          <p:cNvSpPr txBox="1"/>
          <p:nvPr/>
        </p:nvSpPr>
        <p:spPr>
          <a:xfrm>
            <a:off x="4557463" y="3283350"/>
            <a:ext cx="4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P4</a:t>
            </a:r>
            <a:endParaRPr/>
          </a:p>
        </p:txBody>
      </p:sp>
      <p:cxnSp>
        <p:nvCxnSpPr>
          <p:cNvPr id="679" name="Google Shape;679;p71"/>
          <p:cNvCxnSpPr/>
          <p:nvPr/>
        </p:nvCxnSpPr>
        <p:spPr>
          <a:xfrm>
            <a:off x="6252600" y="1510650"/>
            <a:ext cx="15900" cy="200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80" name="Google Shape;680;p71"/>
          <p:cNvCxnSpPr/>
          <p:nvPr/>
        </p:nvCxnSpPr>
        <p:spPr>
          <a:xfrm>
            <a:off x="7746300" y="1510650"/>
            <a:ext cx="15900" cy="200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81" name="Google Shape;681;p71"/>
          <p:cNvCxnSpPr/>
          <p:nvPr/>
        </p:nvCxnSpPr>
        <p:spPr>
          <a:xfrm flipH="1" rot="10800000">
            <a:off x="5238650" y="1510750"/>
            <a:ext cx="1003500" cy="66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2" name="Google Shape;682;p71"/>
          <p:cNvCxnSpPr/>
          <p:nvPr/>
        </p:nvCxnSpPr>
        <p:spPr>
          <a:xfrm>
            <a:off x="5238650" y="2165475"/>
            <a:ext cx="1024500" cy="64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3" name="Google Shape;683;p71"/>
          <p:cNvCxnSpPr/>
          <p:nvPr/>
        </p:nvCxnSpPr>
        <p:spPr>
          <a:xfrm>
            <a:off x="5249225" y="2170750"/>
            <a:ext cx="1014000" cy="13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4" name="Google Shape;684;p71"/>
          <p:cNvCxnSpPr/>
          <p:nvPr/>
        </p:nvCxnSpPr>
        <p:spPr>
          <a:xfrm>
            <a:off x="5243950" y="1510650"/>
            <a:ext cx="1019100" cy="65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5" name="Google Shape;685;p71"/>
          <p:cNvCxnSpPr/>
          <p:nvPr/>
        </p:nvCxnSpPr>
        <p:spPr>
          <a:xfrm>
            <a:off x="5249225" y="1510650"/>
            <a:ext cx="1014000" cy="13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6" name="Google Shape;686;p71"/>
          <p:cNvCxnSpPr/>
          <p:nvPr/>
        </p:nvCxnSpPr>
        <p:spPr>
          <a:xfrm>
            <a:off x="5249225" y="1510650"/>
            <a:ext cx="1019100" cy="198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7" name="Google Shape;687;p71"/>
          <p:cNvCxnSpPr/>
          <p:nvPr/>
        </p:nvCxnSpPr>
        <p:spPr>
          <a:xfrm flipH="1" rot="10800000">
            <a:off x="5243950" y="1500050"/>
            <a:ext cx="1008600" cy="133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8" name="Google Shape;688;p71"/>
          <p:cNvCxnSpPr/>
          <p:nvPr/>
        </p:nvCxnSpPr>
        <p:spPr>
          <a:xfrm flipH="1" rot="10800000">
            <a:off x="5249225" y="2165625"/>
            <a:ext cx="1014000" cy="67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9" name="Google Shape;689;p71"/>
          <p:cNvCxnSpPr/>
          <p:nvPr/>
        </p:nvCxnSpPr>
        <p:spPr>
          <a:xfrm>
            <a:off x="5243950" y="2836125"/>
            <a:ext cx="1024500" cy="66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0" name="Google Shape;690;p71"/>
          <p:cNvCxnSpPr/>
          <p:nvPr/>
        </p:nvCxnSpPr>
        <p:spPr>
          <a:xfrm flipH="1" rot="10800000">
            <a:off x="5243950" y="2825550"/>
            <a:ext cx="1024500" cy="66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1" name="Google Shape;691;p71"/>
          <p:cNvCxnSpPr/>
          <p:nvPr/>
        </p:nvCxnSpPr>
        <p:spPr>
          <a:xfrm flipH="1" rot="10800000">
            <a:off x="5243950" y="2165550"/>
            <a:ext cx="1014000" cy="132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2" name="Google Shape;692;p71"/>
          <p:cNvCxnSpPr/>
          <p:nvPr/>
        </p:nvCxnSpPr>
        <p:spPr>
          <a:xfrm flipH="1" rot="10800000">
            <a:off x="5249225" y="1510650"/>
            <a:ext cx="1003500" cy="198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3" name="Google Shape;693;p71"/>
          <p:cNvSpPr txBox="1"/>
          <p:nvPr/>
        </p:nvSpPr>
        <p:spPr>
          <a:xfrm>
            <a:off x="5827500" y="3501300"/>
            <a:ext cx="86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BVAL</a:t>
            </a:r>
            <a:endParaRPr/>
          </a:p>
        </p:txBody>
      </p:sp>
      <p:sp>
        <p:nvSpPr>
          <p:cNvPr id="694" name="Google Shape;694;p71"/>
          <p:cNvSpPr/>
          <p:nvPr/>
        </p:nvSpPr>
        <p:spPr>
          <a:xfrm>
            <a:off x="327525" y="375275"/>
            <a:ext cx="3992400" cy="1591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18650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72"/>
          <p:cNvSpPr/>
          <p:nvPr/>
        </p:nvSpPr>
        <p:spPr>
          <a:xfrm>
            <a:off x="4536325" y="1255350"/>
            <a:ext cx="496500" cy="50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72"/>
          <p:cNvSpPr/>
          <p:nvPr/>
        </p:nvSpPr>
        <p:spPr>
          <a:xfrm>
            <a:off x="4536325" y="1913550"/>
            <a:ext cx="496500" cy="50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72"/>
          <p:cNvSpPr/>
          <p:nvPr/>
        </p:nvSpPr>
        <p:spPr>
          <a:xfrm>
            <a:off x="4536325" y="2571750"/>
            <a:ext cx="496500" cy="50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72"/>
          <p:cNvSpPr/>
          <p:nvPr/>
        </p:nvSpPr>
        <p:spPr>
          <a:xfrm>
            <a:off x="4536325" y="3229950"/>
            <a:ext cx="496500" cy="50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4" name="Google Shape;704;p72"/>
          <p:cNvCxnSpPr/>
          <p:nvPr/>
        </p:nvCxnSpPr>
        <p:spPr>
          <a:xfrm flipH="1" rot="10800000">
            <a:off x="5233375" y="1499975"/>
            <a:ext cx="36120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5" name="Google Shape;705;p72"/>
          <p:cNvCxnSpPr/>
          <p:nvPr/>
        </p:nvCxnSpPr>
        <p:spPr>
          <a:xfrm flipH="1" rot="10800000">
            <a:off x="5230250" y="2161263"/>
            <a:ext cx="36120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6" name="Google Shape;706;p72"/>
          <p:cNvCxnSpPr/>
          <p:nvPr/>
        </p:nvCxnSpPr>
        <p:spPr>
          <a:xfrm flipH="1" rot="10800000">
            <a:off x="5230250" y="2822550"/>
            <a:ext cx="36120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7" name="Google Shape;707;p72"/>
          <p:cNvCxnSpPr/>
          <p:nvPr/>
        </p:nvCxnSpPr>
        <p:spPr>
          <a:xfrm flipH="1" rot="10800000">
            <a:off x="5230250" y="3483825"/>
            <a:ext cx="36120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8" name="Google Shape;708;p72"/>
          <p:cNvSpPr txBox="1"/>
          <p:nvPr/>
        </p:nvSpPr>
        <p:spPr>
          <a:xfrm>
            <a:off x="4559025" y="1313575"/>
            <a:ext cx="4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P1</a:t>
            </a:r>
            <a:endParaRPr/>
          </a:p>
        </p:txBody>
      </p:sp>
      <p:sp>
        <p:nvSpPr>
          <p:cNvPr id="709" name="Google Shape;709;p72"/>
          <p:cNvSpPr txBox="1"/>
          <p:nvPr/>
        </p:nvSpPr>
        <p:spPr>
          <a:xfrm>
            <a:off x="4557463" y="1966938"/>
            <a:ext cx="4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P2</a:t>
            </a:r>
            <a:endParaRPr/>
          </a:p>
        </p:txBody>
      </p:sp>
      <p:sp>
        <p:nvSpPr>
          <p:cNvPr id="710" name="Google Shape;710;p72"/>
          <p:cNvSpPr txBox="1"/>
          <p:nvPr/>
        </p:nvSpPr>
        <p:spPr>
          <a:xfrm>
            <a:off x="4557463" y="2620313"/>
            <a:ext cx="4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P3</a:t>
            </a:r>
            <a:endParaRPr/>
          </a:p>
        </p:txBody>
      </p:sp>
      <p:sp>
        <p:nvSpPr>
          <p:cNvPr id="711" name="Google Shape;711;p72"/>
          <p:cNvSpPr txBox="1"/>
          <p:nvPr/>
        </p:nvSpPr>
        <p:spPr>
          <a:xfrm>
            <a:off x="4557463" y="3283350"/>
            <a:ext cx="4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P4</a:t>
            </a:r>
            <a:endParaRPr/>
          </a:p>
        </p:txBody>
      </p:sp>
      <p:cxnSp>
        <p:nvCxnSpPr>
          <p:cNvPr id="712" name="Google Shape;712;p72"/>
          <p:cNvCxnSpPr/>
          <p:nvPr/>
        </p:nvCxnSpPr>
        <p:spPr>
          <a:xfrm>
            <a:off x="6252600" y="1510650"/>
            <a:ext cx="15900" cy="200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713" name="Google Shape;713;p72"/>
          <p:cNvCxnSpPr/>
          <p:nvPr/>
        </p:nvCxnSpPr>
        <p:spPr>
          <a:xfrm>
            <a:off x="7746300" y="1510650"/>
            <a:ext cx="15900" cy="200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714" name="Google Shape;714;p72"/>
          <p:cNvCxnSpPr/>
          <p:nvPr/>
        </p:nvCxnSpPr>
        <p:spPr>
          <a:xfrm flipH="1" rot="10800000">
            <a:off x="5238650" y="1510750"/>
            <a:ext cx="1003500" cy="66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5" name="Google Shape;715;p72"/>
          <p:cNvCxnSpPr/>
          <p:nvPr/>
        </p:nvCxnSpPr>
        <p:spPr>
          <a:xfrm>
            <a:off x="5238650" y="2165475"/>
            <a:ext cx="1024500" cy="64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6" name="Google Shape;716;p72"/>
          <p:cNvCxnSpPr/>
          <p:nvPr/>
        </p:nvCxnSpPr>
        <p:spPr>
          <a:xfrm>
            <a:off x="5249225" y="2170750"/>
            <a:ext cx="1014000" cy="13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7" name="Google Shape;717;p72"/>
          <p:cNvCxnSpPr/>
          <p:nvPr/>
        </p:nvCxnSpPr>
        <p:spPr>
          <a:xfrm>
            <a:off x="5243950" y="1510650"/>
            <a:ext cx="1019100" cy="65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8" name="Google Shape;718;p72"/>
          <p:cNvCxnSpPr/>
          <p:nvPr/>
        </p:nvCxnSpPr>
        <p:spPr>
          <a:xfrm>
            <a:off x="5249225" y="1510650"/>
            <a:ext cx="1014000" cy="13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9" name="Google Shape;719;p72"/>
          <p:cNvCxnSpPr/>
          <p:nvPr/>
        </p:nvCxnSpPr>
        <p:spPr>
          <a:xfrm>
            <a:off x="5249225" y="1510650"/>
            <a:ext cx="1019100" cy="198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0" name="Google Shape;720;p72"/>
          <p:cNvCxnSpPr/>
          <p:nvPr/>
        </p:nvCxnSpPr>
        <p:spPr>
          <a:xfrm flipH="1" rot="10800000">
            <a:off x="5243950" y="1500050"/>
            <a:ext cx="1008600" cy="133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1" name="Google Shape;721;p72"/>
          <p:cNvCxnSpPr/>
          <p:nvPr/>
        </p:nvCxnSpPr>
        <p:spPr>
          <a:xfrm flipH="1" rot="10800000">
            <a:off x="5249225" y="2165625"/>
            <a:ext cx="1014000" cy="67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2" name="Google Shape;722;p72"/>
          <p:cNvCxnSpPr/>
          <p:nvPr/>
        </p:nvCxnSpPr>
        <p:spPr>
          <a:xfrm>
            <a:off x="5243950" y="2836125"/>
            <a:ext cx="1024500" cy="66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" name="Google Shape;723;p72"/>
          <p:cNvCxnSpPr/>
          <p:nvPr/>
        </p:nvCxnSpPr>
        <p:spPr>
          <a:xfrm flipH="1" rot="10800000">
            <a:off x="5243950" y="2825550"/>
            <a:ext cx="1024500" cy="66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4" name="Google Shape;724;p72"/>
          <p:cNvCxnSpPr/>
          <p:nvPr/>
        </p:nvCxnSpPr>
        <p:spPr>
          <a:xfrm flipH="1" rot="10800000">
            <a:off x="5243950" y="2165550"/>
            <a:ext cx="1014000" cy="132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5" name="Google Shape;725;p72"/>
          <p:cNvCxnSpPr/>
          <p:nvPr/>
        </p:nvCxnSpPr>
        <p:spPr>
          <a:xfrm flipH="1" rot="10800000">
            <a:off x="5249225" y="1510650"/>
            <a:ext cx="1003500" cy="198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6" name="Google Shape;726;p72"/>
          <p:cNvSpPr txBox="1"/>
          <p:nvPr/>
        </p:nvSpPr>
        <p:spPr>
          <a:xfrm>
            <a:off x="5827500" y="3501300"/>
            <a:ext cx="86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BVAL</a:t>
            </a:r>
            <a:endParaRPr/>
          </a:p>
        </p:txBody>
      </p:sp>
      <p:cxnSp>
        <p:nvCxnSpPr>
          <p:cNvPr id="727" name="Google Shape;727;p72"/>
          <p:cNvCxnSpPr/>
          <p:nvPr/>
        </p:nvCxnSpPr>
        <p:spPr>
          <a:xfrm flipH="1" rot="10800000">
            <a:off x="6268325" y="1526675"/>
            <a:ext cx="1440300" cy="66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8" name="Google Shape;728;p72"/>
          <p:cNvCxnSpPr/>
          <p:nvPr/>
        </p:nvCxnSpPr>
        <p:spPr>
          <a:xfrm>
            <a:off x="6268325" y="2181400"/>
            <a:ext cx="1470300" cy="64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9" name="Google Shape;729;p72"/>
          <p:cNvCxnSpPr/>
          <p:nvPr/>
        </p:nvCxnSpPr>
        <p:spPr>
          <a:xfrm>
            <a:off x="6283503" y="2186675"/>
            <a:ext cx="1455300" cy="13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0" name="Google Shape;730;p72"/>
          <p:cNvCxnSpPr/>
          <p:nvPr/>
        </p:nvCxnSpPr>
        <p:spPr>
          <a:xfrm>
            <a:off x="6275932" y="1526575"/>
            <a:ext cx="1462800" cy="65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1" name="Google Shape;731;p72"/>
          <p:cNvCxnSpPr/>
          <p:nvPr/>
        </p:nvCxnSpPr>
        <p:spPr>
          <a:xfrm>
            <a:off x="6283503" y="1526575"/>
            <a:ext cx="1455300" cy="13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2" name="Google Shape;732;p72"/>
          <p:cNvCxnSpPr/>
          <p:nvPr/>
        </p:nvCxnSpPr>
        <p:spPr>
          <a:xfrm>
            <a:off x="6283503" y="1526575"/>
            <a:ext cx="1462800" cy="198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3" name="Google Shape;733;p72"/>
          <p:cNvCxnSpPr/>
          <p:nvPr/>
        </p:nvCxnSpPr>
        <p:spPr>
          <a:xfrm flipH="1" rot="10800000">
            <a:off x="6275932" y="1515975"/>
            <a:ext cx="1447500" cy="133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4" name="Google Shape;734;p72"/>
          <p:cNvCxnSpPr/>
          <p:nvPr/>
        </p:nvCxnSpPr>
        <p:spPr>
          <a:xfrm flipH="1" rot="10800000">
            <a:off x="6283503" y="2181550"/>
            <a:ext cx="1455300" cy="67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5" name="Google Shape;735;p72"/>
          <p:cNvCxnSpPr/>
          <p:nvPr/>
        </p:nvCxnSpPr>
        <p:spPr>
          <a:xfrm>
            <a:off x="6275932" y="2852050"/>
            <a:ext cx="1470300" cy="66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6" name="Google Shape;736;p72"/>
          <p:cNvCxnSpPr/>
          <p:nvPr/>
        </p:nvCxnSpPr>
        <p:spPr>
          <a:xfrm flipH="1" rot="10800000">
            <a:off x="6275932" y="2841475"/>
            <a:ext cx="1470300" cy="66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7" name="Google Shape;737;p72"/>
          <p:cNvCxnSpPr/>
          <p:nvPr/>
        </p:nvCxnSpPr>
        <p:spPr>
          <a:xfrm flipH="1" rot="10800000">
            <a:off x="6275932" y="2181475"/>
            <a:ext cx="1455300" cy="132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8" name="Google Shape;738;p72"/>
          <p:cNvCxnSpPr/>
          <p:nvPr/>
        </p:nvCxnSpPr>
        <p:spPr>
          <a:xfrm flipH="1" rot="10800000">
            <a:off x="6283503" y="1526575"/>
            <a:ext cx="1440300" cy="198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9" name="Google Shape;739;p72"/>
          <p:cNvSpPr/>
          <p:nvPr/>
        </p:nvSpPr>
        <p:spPr>
          <a:xfrm>
            <a:off x="338100" y="1966950"/>
            <a:ext cx="3992400" cy="1591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72"/>
          <p:cNvSpPr txBox="1"/>
          <p:nvPr/>
        </p:nvSpPr>
        <p:spPr>
          <a:xfrm>
            <a:off x="7321200" y="3483825"/>
            <a:ext cx="86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AUX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" name="Google Shape;74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18650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73"/>
          <p:cNvSpPr/>
          <p:nvPr/>
        </p:nvSpPr>
        <p:spPr>
          <a:xfrm>
            <a:off x="4536325" y="1255350"/>
            <a:ext cx="496500" cy="50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73"/>
          <p:cNvSpPr/>
          <p:nvPr/>
        </p:nvSpPr>
        <p:spPr>
          <a:xfrm>
            <a:off x="4536325" y="1913550"/>
            <a:ext cx="496500" cy="50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73"/>
          <p:cNvSpPr/>
          <p:nvPr/>
        </p:nvSpPr>
        <p:spPr>
          <a:xfrm>
            <a:off x="4536325" y="2571750"/>
            <a:ext cx="496500" cy="50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73"/>
          <p:cNvSpPr/>
          <p:nvPr/>
        </p:nvSpPr>
        <p:spPr>
          <a:xfrm>
            <a:off x="4536325" y="3229950"/>
            <a:ext cx="496500" cy="50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50" name="Google Shape;750;p73"/>
          <p:cNvCxnSpPr/>
          <p:nvPr/>
        </p:nvCxnSpPr>
        <p:spPr>
          <a:xfrm flipH="1" rot="10800000">
            <a:off x="5233375" y="1499975"/>
            <a:ext cx="36120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1" name="Google Shape;751;p73"/>
          <p:cNvCxnSpPr/>
          <p:nvPr/>
        </p:nvCxnSpPr>
        <p:spPr>
          <a:xfrm flipH="1" rot="10800000">
            <a:off x="5230250" y="2161263"/>
            <a:ext cx="36120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2" name="Google Shape;752;p73"/>
          <p:cNvCxnSpPr/>
          <p:nvPr/>
        </p:nvCxnSpPr>
        <p:spPr>
          <a:xfrm flipH="1" rot="10800000">
            <a:off x="5230250" y="2822550"/>
            <a:ext cx="36120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3" name="Google Shape;753;p73"/>
          <p:cNvCxnSpPr/>
          <p:nvPr/>
        </p:nvCxnSpPr>
        <p:spPr>
          <a:xfrm flipH="1" rot="10800000">
            <a:off x="5230250" y="3483825"/>
            <a:ext cx="36120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4" name="Google Shape;754;p73"/>
          <p:cNvSpPr txBox="1"/>
          <p:nvPr/>
        </p:nvSpPr>
        <p:spPr>
          <a:xfrm>
            <a:off x="4559025" y="1313575"/>
            <a:ext cx="4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P1</a:t>
            </a:r>
            <a:endParaRPr/>
          </a:p>
        </p:txBody>
      </p:sp>
      <p:sp>
        <p:nvSpPr>
          <p:cNvPr id="755" name="Google Shape;755;p73"/>
          <p:cNvSpPr txBox="1"/>
          <p:nvPr/>
        </p:nvSpPr>
        <p:spPr>
          <a:xfrm>
            <a:off x="4557463" y="1966938"/>
            <a:ext cx="4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P2</a:t>
            </a:r>
            <a:endParaRPr/>
          </a:p>
        </p:txBody>
      </p:sp>
      <p:sp>
        <p:nvSpPr>
          <p:cNvPr id="756" name="Google Shape;756;p73"/>
          <p:cNvSpPr txBox="1"/>
          <p:nvPr/>
        </p:nvSpPr>
        <p:spPr>
          <a:xfrm>
            <a:off x="4557463" y="2620313"/>
            <a:ext cx="4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P3</a:t>
            </a:r>
            <a:endParaRPr/>
          </a:p>
        </p:txBody>
      </p:sp>
      <p:sp>
        <p:nvSpPr>
          <p:cNvPr id="757" name="Google Shape;757;p73"/>
          <p:cNvSpPr txBox="1"/>
          <p:nvPr/>
        </p:nvSpPr>
        <p:spPr>
          <a:xfrm>
            <a:off x="4557463" y="3283350"/>
            <a:ext cx="4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P4</a:t>
            </a:r>
            <a:endParaRPr/>
          </a:p>
        </p:txBody>
      </p:sp>
      <p:cxnSp>
        <p:nvCxnSpPr>
          <p:cNvPr id="758" name="Google Shape;758;p73"/>
          <p:cNvCxnSpPr/>
          <p:nvPr/>
        </p:nvCxnSpPr>
        <p:spPr>
          <a:xfrm>
            <a:off x="6252600" y="1510650"/>
            <a:ext cx="15900" cy="200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759" name="Google Shape;759;p73"/>
          <p:cNvCxnSpPr/>
          <p:nvPr/>
        </p:nvCxnSpPr>
        <p:spPr>
          <a:xfrm>
            <a:off x="7746300" y="1510650"/>
            <a:ext cx="15900" cy="200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760" name="Google Shape;760;p73"/>
          <p:cNvCxnSpPr/>
          <p:nvPr/>
        </p:nvCxnSpPr>
        <p:spPr>
          <a:xfrm flipH="1" rot="10800000">
            <a:off x="5238650" y="1510750"/>
            <a:ext cx="1003500" cy="66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1" name="Google Shape;761;p73"/>
          <p:cNvCxnSpPr/>
          <p:nvPr/>
        </p:nvCxnSpPr>
        <p:spPr>
          <a:xfrm>
            <a:off x="5238650" y="2165475"/>
            <a:ext cx="1024500" cy="64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2" name="Google Shape;762;p73"/>
          <p:cNvCxnSpPr/>
          <p:nvPr/>
        </p:nvCxnSpPr>
        <p:spPr>
          <a:xfrm>
            <a:off x="5249225" y="2170750"/>
            <a:ext cx="1014000" cy="13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3" name="Google Shape;763;p73"/>
          <p:cNvCxnSpPr/>
          <p:nvPr/>
        </p:nvCxnSpPr>
        <p:spPr>
          <a:xfrm>
            <a:off x="5243950" y="1510650"/>
            <a:ext cx="1019100" cy="65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4" name="Google Shape;764;p73"/>
          <p:cNvCxnSpPr/>
          <p:nvPr/>
        </p:nvCxnSpPr>
        <p:spPr>
          <a:xfrm>
            <a:off x="5249225" y="1510650"/>
            <a:ext cx="1014000" cy="13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5" name="Google Shape;765;p73"/>
          <p:cNvCxnSpPr/>
          <p:nvPr/>
        </p:nvCxnSpPr>
        <p:spPr>
          <a:xfrm>
            <a:off x="5249225" y="1510650"/>
            <a:ext cx="1019100" cy="198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6" name="Google Shape;766;p73"/>
          <p:cNvCxnSpPr/>
          <p:nvPr/>
        </p:nvCxnSpPr>
        <p:spPr>
          <a:xfrm flipH="1" rot="10800000">
            <a:off x="5243950" y="1500050"/>
            <a:ext cx="1008600" cy="133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7" name="Google Shape;767;p73"/>
          <p:cNvCxnSpPr/>
          <p:nvPr/>
        </p:nvCxnSpPr>
        <p:spPr>
          <a:xfrm flipH="1" rot="10800000">
            <a:off x="5249225" y="2165625"/>
            <a:ext cx="1014000" cy="67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8" name="Google Shape;768;p73"/>
          <p:cNvCxnSpPr/>
          <p:nvPr/>
        </p:nvCxnSpPr>
        <p:spPr>
          <a:xfrm>
            <a:off x="5243950" y="2836125"/>
            <a:ext cx="1024500" cy="66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9" name="Google Shape;769;p73"/>
          <p:cNvCxnSpPr/>
          <p:nvPr/>
        </p:nvCxnSpPr>
        <p:spPr>
          <a:xfrm flipH="1" rot="10800000">
            <a:off x="5243950" y="2825550"/>
            <a:ext cx="1024500" cy="66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0" name="Google Shape;770;p73"/>
          <p:cNvCxnSpPr/>
          <p:nvPr/>
        </p:nvCxnSpPr>
        <p:spPr>
          <a:xfrm flipH="1" rot="10800000">
            <a:off x="5243950" y="2165550"/>
            <a:ext cx="1014000" cy="132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73"/>
          <p:cNvCxnSpPr/>
          <p:nvPr/>
        </p:nvCxnSpPr>
        <p:spPr>
          <a:xfrm flipH="1" rot="10800000">
            <a:off x="5249225" y="1510650"/>
            <a:ext cx="1003500" cy="198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2" name="Google Shape;772;p73"/>
          <p:cNvSpPr txBox="1"/>
          <p:nvPr/>
        </p:nvSpPr>
        <p:spPr>
          <a:xfrm>
            <a:off x="5827500" y="3501300"/>
            <a:ext cx="86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BVAL</a:t>
            </a:r>
            <a:endParaRPr/>
          </a:p>
        </p:txBody>
      </p:sp>
      <p:cxnSp>
        <p:nvCxnSpPr>
          <p:cNvPr id="773" name="Google Shape;773;p73"/>
          <p:cNvCxnSpPr/>
          <p:nvPr/>
        </p:nvCxnSpPr>
        <p:spPr>
          <a:xfrm flipH="1" rot="10800000">
            <a:off x="6268325" y="1526675"/>
            <a:ext cx="1440300" cy="66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4" name="Google Shape;774;p73"/>
          <p:cNvCxnSpPr/>
          <p:nvPr/>
        </p:nvCxnSpPr>
        <p:spPr>
          <a:xfrm>
            <a:off x="6268325" y="2181400"/>
            <a:ext cx="1470300" cy="64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5" name="Google Shape;775;p73"/>
          <p:cNvCxnSpPr/>
          <p:nvPr/>
        </p:nvCxnSpPr>
        <p:spPr>
          <a:xfrm>
            <a:off x="6283503" y="2186675"/>
            <a:ext cx="1455300" cy="13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6" name="Google Shape;776;p73"/>
          <p:cNvCxnSpPr/>
          <p:nvPr/>
        </p:nvCxnSpPr>
        <p:spPr>
          <a:xfrm>
            <a:off x="6275932" y="1526575"/>
            <a:ext cx="1462800" cy="65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7" name="Google Shape;777;p73"/>
          <p:cNvCxnSpPr/>
          <p:nvPr/>
        </p:nvCxnSpPr>
        <p:spPr>
          <a:xfrm>
            <a:off x="6283503" y="1526575"/>
            <a:ext cx="1455300" cy="13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8" name="Google Shape;778;p73"/>
          <p:cNvCxnSpPr/>
          <p:nvPr/>
        </p:nvCxnSpPr>
        <p:spPr>
          <a:xfrm>
            <a:off x="6283503" y="1526575"/>
            <a:ext cx="1462800" cy="198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9" name="Google Shape;779;p73"/>
          <p:cNvCxnSpPr/>
          <p:nvPr/>
        </p:nvCxnSpPr>
        <p:spPr>
          <a:xfrm flipH="1" rot="10800000">
            <a:off x="6275932" y="1515975"/>
            <a:ext cx="1447500" cy="133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0" name="Google Shape;780;p73"/>
          <p:cNvCxnSpPr/>
          <p:nvPr/>
        </p:nvCxnSpPr>
        <p:spPr>
          <a:xfrm flipH="1" rot="10800000">
            <a:off x="6283503" y="2181550"/>
            <a:ext cx="1455300" cy="67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1" name="Google Shape;781;p73"/>
          <p:cNvCxnSpPr/>
          <p:nvPr/>
        </p:nvCxnSpPr>
        <p:spPr>
          <a:xfrm>
            <a:off x="6275932" y="2852050"/>
            <a:ext cx="1470300" cy="66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2" name="Google Shape;782;p73"/>
          <p:cNvCxnSpPr/>
          <p:nvPr/>
        </p:nvCxnSpPr>
        <p:spPr>
          <a:xfrm flipH="1" rot="10800000">
            <a:off x="6275932" y="2841475"/>
            <a:ext cx="1470300" cy="66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3" name="Google Shape;783;p73"/>
          <p:cNvCxnSpPr/>
          <p:nvPr/>
        </p:nvCxnSpPr>
        <p:spPr>
          <a:xfrm flipH="1" rot="10800000">
            <a:off x="6275932" y="2181475"/>
            <a:ext cx="1455300" cy="132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4" name="Google Shape;784;p73"/>
          <p:cNvCxnSpPr/>
          <p:nvPr/>
        </p:nvCxnSpPr>
        <p:spPr>
          <a:xfrm flipH="1" rot="10800000">
            <a:off x="6283503" y="1526575"/>
            <a:ext cx="1440300" cy="198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5" name="Google Shape;785;p73"/>
          <p:cNvSpPr/>
          <p:nvPr/>
        </p:nvSpPr>
        <p:spPr>
          <a:xfrm>
            <a:off x="332800" y="3506875"/>
            <a:ext cx="3992400" cy="1484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73"/>
          <p:cNvSpPr txBox="1"/>
          <p:nvPr/>
        </p:nvSpPr>
        <p:spPr>
          <a:xfrm>
            <a:off x="7321200" y="3483825"/>
            <a:ext cx="86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AUX</a:t>
            </a:r>
            <a:endParaRPr/>
          </a:p>
        </p:txBody>
      </p:sp>
      <p:sp>
        <p:nvSpPr>
          <p:cNvPr id="787" name="Google Shape;787;p73"/>
          <p:cNvSpPr/>
          <p:nvPr/>
        </p:nvSpPr>
        <p:spPr>
          <a:xfrm>
            <a:off x="7782175" y="1313563"/>
            <a:ext cx="429600" cy="347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73"/>
          <p:cNvSpPr/>
          <p:nvPr/>
        </p:nvSpPr>
        <p:spPr>
          <a:xfrm>
            <a:off x="7782175" y="3252896"/>
            <a:ext cx="429600" cy="347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73"/>
          <p:cNvSpPr/>
          <p:nvPr/>
        </p:nvSpPr>
        <p:spPr>
          <a:xfrm>
            <a:off x="7782175" y="2616479"/>
            <a:ext cx="429600" cy="347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73"/>
          <p:cNvSpPr/>
          <p:nvPr/>
        </p:nvSpPr>
        <p:spPr>
          <a:xfrm>
            <a:off x="7782175" y="2000538"/>
            <a:ext cx="429600" cy="347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73"/>
          <p:cNvSpPr txBox="1"/>
          <p:nvPr/>
        </p:nvSpPr>
        <p:spPr>
          <a:xfrm>
            <a:off x="7769700" y="1369470"/>
            <a:ext cx="45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Coin</a:t>
            </a:r>
            <a:endParaRPr sz="800"/>
          </a:p>
        </p:txBody>
      </p:sp>
      <p:sp>
        <p:nvSpPr>
          <p:cNvPr id="792" name="Google Shape;792;p73"/>
          <p:cNvSpPr txBox="1"/>
          <p:nvPr/>
        </p:nvSpPr>
        <p:spPr>
          <a:xfrm>
            <a:off x="7769700" y="3313827"/>
            <a:ext cx="45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Coin</a:t>
            </a:r>
            <a:endParaRPr sz="800"/>
          </a:p>
        </p:txBody>
      </p:sp>
      <p:sp>
        <p:nvSpPr>
          <p:cNvPr id="793" name="Google Shape;793;p73"/>
          <p:cNvSpPr txBox="1"/>
          <p:nvPr/>
        </p:nvSpPr>
        <p:spPr>
          <a:xfrm>
            <a:off x="7769700" y="2682624"/>
            <a:ext cx="45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Coin</a:t>
            </a:r>
            <a:endParaRPr sz="800"/>
          </a:p>
        </p:txBody>
      </p:sp>
      <p:sp>
        <p:nvSpPr>
          <p:cNvPr id="794" name="Google Shape;794;p73"/>
          <p:cNvSpPr txBox="1"/>
          <p:nvPr/>
        </p:nvSpPr>
        <p:spPr>
          <a:xfrm>
            <a:off x="7769700" y="2051413"/>
            <a:ext cx="45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Coin</a:t>
            </a:r>
            <a:endParaRPr sz="800"/>
          </a:p>
        </p:txBody>
      </p:sp>
      <p:cxnSp>
        <p:nvCxnSpPr>
          <p:cNvPr id="795" name="Google Shape;795;p73"/>
          <p:cNvCxnSpPr/>
          <p:nvPr/>
        </p:nvCxnSpPr>
        <p:spPr>
          <a:xfrm flipH="1" rot="10800000">
            <a:off x="8247300" y="1500350"/>
            <a:ext cx="521100" cy="66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6" name="Google Shape;796;p73"/>
          <p:cNvCxnSpPr/>
          <p:nvPr/>
        </p:nvCxnSpPr>
        <p:spPr>
          <a:xfrm>
            <a:off x="8247300" y="2155075"/>
            <a:ext cx="531900" cy="64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7" name="Google Shape;797;p73"/>
          <p:cNvCxnSpPr/>
          <p:nvPr/>
        </p:nvCxnSpPr>
        <p:spPr>
          <a:xfrm>
            <a:off x="8252792" y="2160350"/>
            <a:ext cx="526500" cy="13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73"/>
          <p:cNvCxnSpPr/>
          <p:nvPr/>
        </p:nvCxnSpPr>
        <p:spPr>
          <a:xfrm>
            <a:off x="8250052" y="1500250"/>
            <a:ext cx="529200" cy="65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9" name="Google Shape;799;p73"/>
          <p:cNvCxnSpPr/>
          <p:nvPr/>
        </p:nvCxnSpPr>
        <p:spPr>
          <a:xfrm>
            <a:off x="8252792" y="1500250"/>
            <a:ext cx="526500" cy="13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0" name="Google Shape;800;p73"/>
          <p:cNvCxnSpPr/>
          <p:nvPr/>
        </p:nvCxnSpPr>
        <p:spPr>
          <a:xfrm>
            <a:off x="8252792" y="1500250"/>
            <a:ext cx="529200" cy="198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1" name="Google Shape;801;p73"/>
          <p:cNvCxnSpPr/>
          <p:nvPr/>
        </p:nvCxnSpPr>
        <p:spPr>
          <a:xfrm flipH="1" rot="10800000">
            <a:off x="8250052" y="1489650"/>
            <a:ext cx="523800" cy="133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2" name="Google Shape;802;p73"/>
          <p:cNvCxnSpPr/>
          <p:nvPr/>
        </p:nvCxnSpPr>
        <p:spPr>
          <a:xfrm flipH="1" rot="10800000">
            <a:off x="8252792" y="2155225"/>
            <a:ext cx="526500" cy="67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3" name="Google Shape;803;p73"/>
          <p:cNvCxnSpPr/>
          <p:nvPr/>
        </p:nvCxnSpPr>
        <p:spPr>
          <a:xfrm>
            <a:off x="8250052" y="2825725"/>
            <a:ext cx="531900" cy="66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4" name="Google Shape;804;p73"/>
          <p:cNvCxnSpPr/>
          <p:nvPr/>
        </p:nvCxnSpPr>
        <p:spPr>
          <a:xfrm flipH="1" rot="10800000">
            <a:off x="8250052" y="2815150"/>
            <a:ext cx="531900" cy="66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5" name="Google Shape;805;p73"/>
          <p:cNvCxnSpPr/>
          <p:nvPr/>
        </p:nvCxnSpPr>
        <p:spPr>
          <a:xfrm flipH="1" rot="10800000">
            <a:off x="8250052" y="2155150"/>
            <a:ext cx="526500" cy="132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6" name="Google Shape;806;p73"/>
          <p:cNvCxnSpPr/>
          <p:nvPr/>
        </p:nvCxnSpPr>
        <p:spPr>
          <a:xfrm flipH="1" rot="10800000">
            <a:off x="8252792" y="1500250"/>
            <a:ext cx="521100" cy="198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7" name="Google Shape;807;p73"/>
          <p:cNvSpPr txBox="1"/>
          <p:nvPr/>
        </p:nvSpPr>
        <p:spPr>
          <a:xfrm>
            <a:off x="8708175" y="1600350"/>
            <a:ext cx="49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808" name="Google Shape;808;p73"/>
          <p:cNvSpPr txBox="1"/>
          <p:nvPr/>
        </p:nvSpPr>
        <p:spPr>
          <a:xfrm>
            <a:off x="8768400" y="2256988"/>
            <a:ext cx="49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809" name="Google Shape;809;p73"/>
          <p:cNvSpPr txBox="1"/>
          <p:nvPr/>
        </p:nvSpPr>
        <p:spPr>
          <a:xfrm>
            <a:off x="8768400" y="2913625"/>
            <a:ext cx="49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810" name="Google Shape;810;p73"/>
          <p:cNvSpPr txBox="1"/>
          <p:nvPr/>
        </p:nvSpPr>
        <p:spPr>
          <a:xfrm>
            <a:off x="8380800" y="3492500"/>
            <a:ext cx="76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Decision</a:t>
            </a:r>
            <a:endParaRPr sz="5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74"/>
          <p:cNvSpPr txBox="1"/>
          <p:nvPr>
            <p:ph type="title"/>
          </p:nvPr>
        </p:nvSpPr>
        <p:spPr>
          <a:xfrm>
            <a:off x="457200" y="101101"/>
            <a:ext cx="7315500" cy="10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Explanation</a:t>
            </a:r>
            <a:endParaRPr sz="3100"/>
          </a:p>
        </p:txBody>
      </p:sp>
      <p:sp>
        <p:nvSpPr>
          <p:cNvPr id="816" name="Google Shape;816;p74"/>
          <p:cNvSpPr txBox="1"/>
          <p:nvPr/>
        </p:nvSpPr>
        <p:spPr>
          <a:xfrm>
            <a:off x="198450" y="1356900"/>
            <a:ext cx="74061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AUX </a:t>
            </a: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broadcast</a:t>
            </a: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is used to discard values sent only by Byzantine processes. Said in another way, the set </a:t>
            </a:r>
            <a:r>
              <a:rPr i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vals</a:t>
            </a: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of a correct process cannot contain an estimate value broadcast only by Byzantine processes. 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Common flip coin protocol is used to avoid network partitions, attackers have the opportunity to send different users a vote of different values (or deliberately not vote), so that they can reach a consensus on different nodes.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Its expected running time is O(1), and in fact completes within O(k) rounds with probability 1 − 2  .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74"/>
          <p:cNvSpPr txBox="1"/>
          <p:nvPr/>
        </p:nvSpPr>
        <p:spPr>
          <a:xfrm>
            <a:off x="3348125" y="4114100"/>
            <a:ext cx="316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−k</a:t>
            </a:r>
            <a:endParaRPr sz="4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" name="Google Shape;82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36481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1475" y="0"/>
            <a:ext cx="5023924" cy="4992575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75"/>
          <p:cNvSpPr/>
          <p:nvPr/>
        </p:nvSpPr>
        <p:spPr>
          <a:xfrm>
            <a:off x="163800" y="3253325"/>
            <a:ext cx="4161600" cy="185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75"/>
          <p:cNvSpPr/>
          <p:nvPr/>
        </p:nvSpPr>
        <p:spPr>
          <a:xfrm>
            <a:off x="6759525" y="564650"/>
            <a:ext cx="2360400" cy="4309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76"/>
          <p:cNvSpPr txBox="1"/>
          <p:nvPr>
            <p:ph type="title"/>
          </p:nvPr>
        </p:nvSpPr>
        <p:spPr>
          <a:xfrm>
            <a:off x="457200" y="101101"/>
            <a:ext cx="7315500" cy="10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Benchmark</a:t>
            </a:r>
            <a:r>
              <a:rPr lang="en" sz="3100"/>
              <a:t> and Evaluation on Amazon EC2</a:t>
            </a:r>
            <a:endParaRPr sz="3100"/>
          </a:p>
        </p:txBody>
      </p:sp>
      <p:pic>
        <p:nvPicPr>
          <p:cNvPr id="831" name="Google Shape;83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425" y="1209049"/>
            <a:ext cx="3182550" cy="18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6675" y="1177275"/>
            <a:ext cx="2796577" cy="190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825" y="2981400"/>
            <a:ext cx="2549550" cy="216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9850" y="3084325"/>
            <a:ext cx="2524800" cy="207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77"/>
          <p:cNvSpPr txBox="1"/>
          <p:nvPr>
            <p:ph type="title"/>
          </p:nvPr>
        </p:nvSpPr>
        <p:spPr>
          <a:xfrm>
            <a:off x="457200" y="101101"/>
            <a:ext cx="7315500" cy="10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Benchmark and Evaluation on </a:t>
            </a:r>
            <a:r>
              <a:rPr lang="en" sz="3100"/>
              <a:t>Tor</a:t>
            </a:r>
            <a:endParaRPr sz="3100"/>
          </a:p>
        </p:txBody>
      </p:sp>
      <p:sp>
        <p:nvSpPr>
          <p:cNvPr id="840" name="Google Shape;840;p77"/>
          <p:cNvSpPr txBox="1"/>
          <p:nvPr/>
        </p:nvSpPr>
        <p:spPr>
          <a:xfrm>
            <a:off x="549300" y="1346950"/>
            <a:ext cx="6595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Tor network consists of approximately 6,500 relays, which are listed in a public directory service.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Tor enables “hidden services,” which are servers that accept connections via Tor in order to conceal their location.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High latency </a:t>
            </a:r>
            <a:endParaRPr/>
          </a:p>
        </p:txBody>
      </p:sp>
      <p:pic>
        <p:nvPicPr>
          <p:cNvPr id="841" name="Google Shape;84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2800" y="2740325"/>
            <a:ext cx="3204288" cy="222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78"/>
          <p:cNvSpPr txBox="1"/>
          <p:nvPr/>
        </p:nvSpPr>
        <p:spPr>
          <a:xfrm>
            <a:off x="427875" y="190450"/>
            <a:ext cx="2925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Questions</a:t>
            </a:r>
            <a:endParaRPr sz="2800"/>
          </a:p>
        </p:txBody>
      </p:sp>
      <p:sp>
        <p:nvSpPr>
          <p:cNvPr id="847" name="Google Shape;847;p78"/>
          <p:cNvSpPr txBox="1"/>
          <p:nvPr/>
        </p:nvSpPr>
        <p:spPr>
          <a:xfrm>
            <a:off x="544025" y="903350"/>
            <a:ext cx="82116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When does RBC input 0 to ABA?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Upon delivery of value 1 from at least N − f instances of BA, provide input 0 to each instance of BA that has not yet been provided input.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Nodes abstain from proposing 0 until they are certain that the final vector will have at least N − f bits set.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RBC: – recompute Merkle root h’ and if h’ != h then abort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Chart flow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78"/>
          <p:cNvSpPr/>
          <p:nvPr/>
        </p:nvSpPr>
        <p:spPr>
          <a:xfrm>
            <a:off x="1758600" y="2503450"/>
            <a:ext cx="348600" cy="32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78"/>
          <p:cNvSpPr/>
          <p:nvPr/>
        </p:nvSpPr>
        <p:spPr>
          <a:xfrm>
            <a:off x="1758600" y="2927626"/>
            <a:ext cx="348600" cy="32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78"/>
          <p:cNvSpPr/>
          <p:nvPr/>
        </p:nvSpPr>
        <p:spPr>
          <a:xfrm>
            <a:off x="1758600" y="3351802"/>
            <a:ext cx="348600" cy="32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78"/>
          <p:cNvSpPr/>
          <p:nvPr/>
        </p:nvSpPr>
        <p:spPr>
          <a:xfrm>
            <a:off x="1758600" y="3775978"/>
            <a:ext cx="348600" cy="327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2" name="Google Shape;852;p78"/>
          <p:cNvCxnSpPr/>
          <p:nvPr/>
        </p:nvCxnSpPr>
        <p:spPr>
          <a:xfrm flipH="1" rot="10800000">
            <a:off x="2484731" y="2757443"/>
            <a:ext cx="37626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3" name="Google Shape;853;p78"/>
          <p:cNvCxnSpPr/>
          <p:nvPr/>
        </p:nvCxnSpPr>
        <p:spPr>
          <a:xfrm flipH="1" rot="10800000">
            <a:off x="2481475" y="3157791"/>
            <a:ext cx="37626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4" name="Google Shape;854;p78"/>
          <p:cNvCxnSpPr/>
          <p:nvPr/>
        </p:nvCxnSpPr>
        <p:spPr>
          <a:xfrm flipH="1" rot="10800000">
            <a:off x="2481475" y="3558139"/>
            <a:ext cx="37626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5" name="Google Shape;855;p78"/>
          <p:cNvCxnSpPr/>
          <p:nvPr/>
        </p:nvCxnSpPr>
        <p:spPr>
          <a:xfrm flipH="1" rot="10800000">
            <a:off x="2481475" y="3958479"/>
            <a:ext cx="37626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6" name="Google Shape;856;p78"/>
          <p:cNvSpPr txBox="1"/>
          <p:nvPr/>
        </p:nvSpPr>
        <p:spPr>
          <a:xfrm>
            <a:off x="1774548" y="2540973"/>
            <a:ext cx="319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P1</a:t>
            </a:r>
            <a:endParaRPr sz="700"/>
          </a:p>
        </p:txBody>
      </p:sp>
      <p:sp>
        <p:nvSpPr>
          <p:cNvPr id="857" name="Google Shape;857;p78"/>
          <p:cNvSpPr txBox="1"/>
          <p:nvPr/>
        </p:nvSpPr>
        <p:spPr>
          <a:xfrm>
            <a:off x="1773450" y="2962032"/>
            <a:ext cx="319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P2</a:t>
            </a:r>
            <a:endParaRPr sz="700"/>
          </a:p>
        </p:txBody>
      </p:sp>
      <p:sp>
        <p:nvSpPr>
          <p:cNvPr id="858" name="Google Shape;858;p78"/>
          <p:cNvSpPr txBox="1"/>
          <p:nvPr/>
        </p:nvSpPr>
        <p:spPr>
          <a:xfrm>
            <a:off x="1773450" y="3383098"/>
            <a:ext cx="319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P3</a:t>
            </a:r>
            <a:endParaRPr sz="700"/>
          </a:p>
        </p:txBody>
      </p:sp>
      <p:sp>
        <p:nvSpPr>
          <p:cNvPr id="859" name="Google Shape;859;p78"/>
          <p:cNvSpPr txBox="1"/>
          <p:nvPr/>
        </p:nvSpPr>
        <p:spPr>
          <a:xfrm>
            <a:off x="1773450" y="3810392"/>
            <a:ext cx="319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P4</a:t>
            </a:r>
            <a:endParaRPr sz="700"/>
          </a:p>
        </p:txBody>
      </p:sp>
      <p:cxnSp>
        <p:nvCxnSpPr>
          <p:cNvPr id="860" name="Google Shape;860;p78"/>
          <p:cNvCxnSpPr/>
          <p:nvPr/>
        </p:nvCxnSpPr>
        <p:spPr>
          <a:xfrm>
            <a:off x="5102493" y="2763636"/>
            <a:ext cx="16500" cy="121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61" name="Google Shape;861;p78"/>
          <p:cNvCxnSpPr/>
          <p:nvPr/>
        </p:nvCxnSpPr>
        <p:spPr>
          <a:xfrm flipH="1" rot="10800000">
            <a:off x="2490226" y="2763665"/>
            <a:ext cx="1045500" cy="39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2" name="Google Shape;862;p78"/>
          <p:cNvCxnSpPr/>
          <p:nvPr/>
        </p:nvCxnSpPr>
        <p:spPr>
          <a:xfrm>
            <a:off x="2490226" y="3160072"/>
            <a:ext cx="1067400" cy="39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3" name="Google Shape;863;p78"/>
          <p:cNvCxnSpPr/>
          <p:nvPr/>
        </p:nvCxnSpPr>
        <p:spPr>
          <a:xfrm>
            <a:off x="2501242" y="3163265"/>
            <a:ext cx="1056000" cy="79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4" name="Google Shape;864;p78"/>
          <p:cNvCxnSpPr/>
          <p:nvPr/>
        </p:nvCxnSpPr>
        <p:spPr>
          <a:xfrm>
            <a:off x="2495747" y="2763636"/>
            <a:ext cx="1061400" cy="39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5" name="Google Shape;865;p78"/>
          <p:cNvCxnSpPr/>
          <p:nvPr/>
        </p:nvCxnSpPr>
        <p:spPr>
          <a:xfrm>
            <a:off x="2501242" y="2763636"/>
            <a:ext cx="1056000" cy="79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6" name="Google Shape;866;p78"/>
          <p:cNvCxnSpPr/>
          <p:nvPr/>
        </p:nvCxnSpPr>
        <p:spPr>
          <a:xfrm>
            <a:off x="2501242" y="2763636"/>
            <a:ext cx="1061400" cy="119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7" name="Google Shape;867;p78"/>
          <p:cNvSpPr txBox="1"/>
          <p:nvPr/>
        </p:nvSpPr>
        <p:spPr>
          <a:xfrm>
            <a:off x="4853175" y="3958500"/>
            <a:ext cx="966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BVAL</a:t>
            </a:r>
            <a:endParaRPr sz="900"/>
          </a:p>
        </p:txBody>
      </p:sp>
      <p:cxnSp>
        <p:nvCxnSpPr>
          <p:cNvPr id="868" name="Google Shape;868;p78"/>
          <p:cNvCxnSpPr/>
          <p:nvPr/>
        </p:nvCxnSpPr>
        <p:spPr>
          <a:xfrm flipH="1" rot="10800000">
            <a:off x="3575200" y="2762275"/>
            <a:ext cx="1536600" cy="8079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9" name="Google Shape;869;p78"/>
          <p:cNvCxnSpPr/>
          <p:nvPr/>
        </p:nvCxnSpPr>
        <p:spPr>
          <a:xfrm flipH="1" rot="10800000">
            <a:off x="3559375" y="3158275"/>
            <a:ext cx="1542000" cy="4119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0" name="Google Shape;870;p78"/>
          <p:cNvCxnSpPr/>
          <p:nvPr/>
        </p:nvCxnSpPr>
        <p:spPr>
          <a:xfrm>
            <a:off x="3580500" y="3554325"/>
            <a:ext cx="1542000" cy="3909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1" name="Google Shape;871;p78"/>
          <p:cNvCxnSpPr/>
          <p:nvPr/>
        </p:nvCxnSpPr>
        <p:spPr>
          <a:xfrm flipH="1" rot="10800000">
            <a:off x="3569925" y="2762275"/>
            <a:ext cx="1542000" cy="11934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2" name="Google Shape;872;p78"/>
          <p:cNvCxnSpPr/>
          <p:nvPr/>
        </p:nvCxnSpPr>
        <p:spPr>
          <a:xfrm flipH="1" rot="10800000">
            <a:off x="3575200" y="3163675"/>
            <a:ext cx="1531500" cy="7920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3" name="Google Shape;873;p78"/>
          <p:cNvCxnSpPr/>
          <p:nvPr/>
        </p:nvCxnSpPr>
        <p:spPr>
          <a:xfrm flipH="1" rot="10800000">
            <a:off x="3575200" y="3564825"/>
            <a:ext cx="1536600" cy="4014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4" name="Google Shape;874;p78"/>
          <p:cNvSpPr txBox="1"/>
          <p:nvPr/>
        </p:nvSpPr>
        <p:spPr>
          <a:xfrm>
            <a:off x="3295325" y="3969900"/>
            <a:ext cx="939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Forward</a:t>
            </a:r>
            <a:endParaRPr sz="9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79"/>
          <p:cNvSpPr txBox="1"/>
          <p:nvPr>
            <p:ph type="ctrTitle"/>
          </p:nvPr>
        </p:nvSpPr>
        <p:spPr>
          <a:xfrm>
            <a:off x="685800" y="1699931"/>
            <a:ext cx="6400800" cy="100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watching!</a:t>
            </a:r>
            <a:endParaRPr/>
          </a:p>
        </p:txBody>
      </p:sp>
      <p:sp>
        <p:nvSpPr>
          <p:cNvPr id="880" name="Google Shape;880;p79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Weijia</a:t>
            </a:r>
            <a:r>
              <a:rPr lang="en" sz="1800"/>
              <a:t> Wang, Zaoyi Zheng, Jinxiao Yu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263400" y="291825"/>
            <a:ext cx="8617200" cy="61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Briefly i</a:t>
            </a:r>
            <a:r>
              <a:rPr lang="en" sz="3500"/>
              <a:t>ntroduction: HoneyBadgerBFT</a:t>
            </a:r>
            <a:endParaRPr sz="3500"/>
          </a:p>
        </p:txBody>
      </p:sp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457200" y="1278516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first practical asynchronous BFT protocol.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 the throughput by O(N^2)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Honey Badger BFT guarantees liveness without making timing assumptions.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 Leader likes traditional synchrony BFT protocols.</a:t>
            </a:r>
            <a:endParaRPr/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5374" y="2932200"/>
            <a:ext cx="2085475" cy="209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80"/>
          <p:cNvSpPr txBox="1"/>
          <p:nvPr>
            <p:ph type="ctrTitle"/>
          </p:nvPr>
        </p:nvSpPr>
        <p:spPr>
          <a:xfrm>
            <a:off x="191550" y="1458025"/>
            <a:ext cx="8760900" cy="100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80"/>
              <a:t>Discussion:</a:t>
            </a:r>
            <a:endParaRPr sz="36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80"/>
              <a:t>The Honey Badger BFT Protocol</a:t>
            </a:r>
            <a:endParaRPr sz="3680"/>
          </a:p>
        </p:txBody>
      </p:sp>
      <p:sp>
        <p:nvSpPr>
          <p:cNvPr id="886" name="Google Shape;886;p80"/>
          <p:cNvSpPr txBox="1"/>
          <p:nvPr>
            <p:ph idx="1" type="subTitle"/>
          </p:nvPr>
        </p:nvSpPr>
        <p:spPr>
          <a:xfrm>
            <a:off x="253350" y="2801000"/>
            <a:ext cx="8699100" cy="1074900"/>
          </a:xfrm>
          <a:prstGeom prst="rect">
            <a:avLst/>
          </a:prstGeom>
          <a:effectLst>
            <a:outerShdw blurRad="57150" rotWithShape="0" algn="bl" dir="5400000" dist="19050">
              <a:schemeClr val="dk1">
                <a:alpha val="50000"/>
              </a:schemeClr>
            </a:outerShdw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176"/>
              <a:buFont typeface="Arial"/>
              <a:buNone/>
            </a:pPr>
            <a:r>
              <a:rPr lang="en" sz="3645"/>
              <a:t>Author: Andrew Miller, Yu Xia, Kyle Croman, Elaine Shi, Dawn Song</a:t>
            </a:r>
            <a:endParaRPr sz="364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176"/>
              <a:buFont typeface="Arial"/>
              <a:buNone/>
            </a:pPr>
            <a:r>
              <a:rPr lang="en" sz="3645"/>
              <a:t>Presenter: Zaoyi Zheng, Weijia Wang, Jinxiao Yu</a:t>
            </a:r>
            <a:endParaRPr sz="364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176"/>
              <a:buFont typeface="Arial"/>
              <a:buNone/>
            </a:pPr>
            <a:r>
              <a:t/>
            </a:r>
            <a:endParaRPr sz="364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176"/>
              <a:buFont typeface="Arial"/>
              <a:buNone/>
            </a:pPr>
            <a:r>
              <a:rPr lang="en" sz="3645"/>
              <a:t>Date: Nov 19, 2021</a:t>
            </a:r>
            <a:endParaRPr b="1" sz="3545">
              <a:solidFill>
                <a:schemeClr val="lt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b="1" sz="1200">
              <a:solidFill>
                <a:schemeClr val="lt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81"/>
          <p:cNvSpPr txBox="1"/>
          <p:nvPr>
            <p:ph type="title"/>
          </p:nvPr>
        </p:nvSpPr>
        <p:spPr>
          <a:xfrm>
            <a:off x="457200" y="101101"/>
            <a:ext cx="7315500" cy="10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3680"/>
              <a:t>Honey Badger BFT Recap</a:t>
            </a:r>
            <a:endParaRPr sz="3100"/>
          </a:p>
        </p:txBody>
      </p:sp>
      <p:sp>
        <p:nvSpPr>
          <p:cNvPr id="892" name="Google Shape;892;p81"/>
          <p:cNvSpPr txBox="1"/>
          <p:nvPr/>
        </p:nvSpPr>
        <p:spPr>
          <a:xfrm>
            <a:off x="457200" y="1538275"/>
            <a:ext cx="72078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The first practical asynchronous BFT protocol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Guarantees liveness without making timing assumptions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Favor throughput over latency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Core component: Asynchronous Common Subset </a:t>
            </a:r>
            <a:r>
              <a:rPr b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(AC</a:t>
            </a:r>
            <a:r>
              <a:rPr b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S)</a:t>
            </a:r>
            <a:endParaRPr b="1"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 Mono"/>
              <a:buChar char="○"/>
            </a:pPr>
            <a:r>
              <a:rPr i="1"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Reliable Broadcast</a:t>
            </a: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(RBC)</a:t>
            </a:r>
            <a:endParaRPr b="1" sz="1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 Mono"/>
              <a:buChar char="○"/>
            </a:pPr>
            <a:r>
              <a:rPr i="1"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Asynchronous Binary Byzantine Agreement</a:t>
            </a:r>
            <a:r>
              <a:rPr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(ABA)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82"/>
          <p:cNvSpPr/>
          <p:nvPr/>
        </p:nvSpPr>
        <p:spPr>
          <a:xfrm>
            <a:off x="0" y="581248"/>
            <a:ext cx="742500" cy="774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82"/>
          <p:cNvSpPr/>
          <p:nvPr/>
        </p:nvSpPr>
        <p:spPr>
          <a:xfrm>
            <a:off x="0" y="4012732"/>
            <a:ext cx="742500" cy="774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82"/>
          <p:cNvSpPr/>
          <p:nvPr/>
        </p:nvSpPr>
        <p:spPr>
          <a:xfrm>
            <a:off x="0" y="2872267"/>
            <a:ext cx="742500" cy="774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82"/>
          <p:cNvSpPr/>
          <p:nvPr/>
        </p:nvSpPr>
        <p:spPr>
          <a:xfrm>
            <a:off x="0" y="1708017"/>
            <a:ext cx="742500" cy="774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82"/>
          <p:cNvSpPr txBox="1"/>
          <p:nvPr/>
        </p:nvSpPr>
        <p:spPr>
          <a:xfrm>
            <a:off x="125681" y="557477"/>
            <a:ext cx="4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P1</a:t>
            </a:r>
            <a:endParaRPr/>
          </a:p>
        </p:txBody>
      </p:sp>
      <p:sp>
        <p:nvSpPr>
          <p:cNvPr id="902" name="Google Shape;902;p82"/>
          <p:cNvSpPr txBox="1"/>
          <p:nvPr/>
        </p:nvSpPr>
        <p:spPr>
          <a:xfrm>
            <a:off x="125681" y="1684233"/>
            <a:ext cx="4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P2</a:t>
            </a:r>
            <a:endParaRPr/>
          </a:p>
        </p:txBody>
      </p:sp>
      <p:sp>
        <p:nvSpPr>
          <p:cNvPr id="903" name="Google Shape;903;p82"/>
          <p:cNvSpPr txBox="1"/>
          <p:nvPr/>
        </p:nvSpPr>
        <p:spPr>
          <a:xfrm>
            <a:off x="125681" y="2848496"/>
            <a:ext cx="4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P3</a:t>
            </a:r>
            <a:endParaRPr/>
          </a:p>
        </p:txBody>
      </p:sp>
      <p:sp>
        <p:nvSpPr>
          <p:cNvPr id="904" name="Google Shape;904;p82"/>
          <p:cNvSpPr txBox="1"/>
          <p:nvPr/>
        </p:nvSpPr>
        <p:spPr>
          <a:xfrm>
            <a:off x="125681" y="3988962"/>
            <a:ext cx="4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P4</a:t>
            </a:r>
            <a:endParaRPr/>
          </a:p>
        </p:txBody>
      </p:sp>
      <p:sp>
        <p:nvSpPr>
          <p:cNvPr id="905" name="Google Shape;905;p82"/>
          <p:cNvSpPr/>
          <p:nvPr/>
        </p:nvSpPr>
        <p:spPr>
          <a:xfrm>
            <a:off x="2313189" y="706214"/>
            <a:ext cx="1262100" cy="52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82"/>
          <p:cNvSpPr txBox="1"/>
          <p:nvPr/>
        </p:nvSpPr>
        <p:spPr>
          <a:xfrm>
            <a:off x="2381677" y="781123"/>
            <a:ext cx="112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RBC</a:t>
            </a:r>
            <a:r>
              <a:rPr lang="en" sz="700"/>
              <a:t>1</a:t>
            </a:r>
            <a:endParaRPr sz="700"/>
          </a:p>
        </p:txBody>
      </p:sp>
      <p:sp>
        <p:nvSpPr>
          <p:cNvPr id="907" name="Google Shape;907;p82"/>
          <p:cNvSpPr/>
          <p:nvPr/>
        </p:nvSpPr>
        <p:spPr>
          <a:xfrm>
            <a:off x="752256" y="904996"/>
            <a:ext cx="1551000" cy="12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82"/>
          <p:cNvSpPr txBox="1"/>
          <p:nvPr/>
        </p:nvSpPr>
        <p:spPr>
          <a:xfrm>
            <a:off x="742348" y="406124"/>
            <a:ext cx="3645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 sz="800"/>
              <a:t>1</a:t>
            </a:r>
            <a:endParaRPr sz="800"/>
          </a:p>
        </p:txBody>
      </p:sp>
      <p:sp>
        <p:nvSpPr>
          <p:cNvPr id="909" name="Google Shape;909;p82"/>
          <p:cNvSpPr txBox="1"/>
          <p:nvPr/>
        </p:nvSpPr>
        <p:spPr>
          <a:xfrm>
            <a:off x="742348" y="1498813"/>
            <a:ext cx="3645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 sz="800"/>
              <a:t>2</a:t>
            </a:r>
            <a:endParaRPr sz="800"/>
          </a:p>
        </p:txBody>
      </p:sp>
      <p:sp>
        <p:nvSpPr>
          <p:cNvPr id="910" name="Google Shape;910;p82"/>
          <p:cNvSpPr txBox="1"/>
          <p:nvPr/>
        </p:nvSpPr>
        <p:spPr>
          <a:xfrm>
            <a:off x="742348" y="2591501"/>
            <a:ext cx="3645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 sz="800"/>
              <a:t>3</a:t>
            </a:r>
            <a:endParaRPr sz="800"/>
          </a:p>
        </p:txBody>
      </p:sp>
      <p:sp>
        <p:nvSpPr>
          <p:cNvPr id="911" name="Google Shape;911;p82"/>
          <p:cNvSpPr txBox="1"/>
          <p:nvPr/>
        </p:nvSpPr>
        <p:spPr>
          <a:xfrm>
            <a:off x="742348" y="3684190"/>
            <a:ext cx="3645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 sz="800"/>
              <a:t>4</a:t>
            </a:r>
            <a:endParaRPr sz="800"/>
          </a:p>
        </p:txBody>
      </p:sp>
      <p:sp>
        <p:nvSpPr>
          <p:cNvPr id="912" name="Google Shape;912;p82"/>
          <p:cNvSpPr/>
          <p:nvPr/>
        </p:nvSpPr>
        <p:spPr>
          <a:xfrm>
            <a:off x="752256" y="2032004"/>
            <a:ext cx="1551000" cy="12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82"/>
          <p:cNvSpPr/>
          <p:nvPr/>
        </p:nvSpPr>
        <p:spPr>
          <a:xfrm>
            <a:off x="752256" y="3184357"/>
            <a:ext cx="1551000" cy="12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82"/>
          <p:cNvSpPr/>
          <p:nvPr/>
        </p:nvSpPr>
        <p:spPr>
          <a:xfrm>
            <a:off x="752256" y="4336711"/>
            <a:ext cx="1551000" cy="12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82"/>
          <p:cNvSpPr/>
          <p:nvPr/>
        </p:nvSpPr>
        <p:spPr>
          <a:xfrm>
            <a:off x="2303282" y="1832986"/>
            <a:ext cx="1262100" cy="52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82"/>
          <p:cNvSpPr txBox="1"/>
          <p:nvPr/>
        </p:nvSpPr>
        <p:spPr>
          <a:xfrm>
            <a:off x="2371770" y="1907895"/>
            <a:ext cx="112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RBC</a:t>
            </a:r>
            <a:r>
              <a:rPr lang="en" sz="700"/>
              <a:t>2</a:t>
            </a:r>
            <a:endParaRPr sz="700"/>
          </a:p>
        </p:txBody>
      </p:sp>
      <p:sp>
        <p:nvSpPr>
          <p:cNvPr id="917" name="Google Shape;917;p82"/>
          <p:cNvSpPr/>
          <p:nvPr/>
        </p:nvSpPr>
        <p:spPr>
          <a:xfrm>
            <a:off x="2313189" y="2985340"/>
            <a:ext cx="1262100" cy="52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82"/>
          <p:cNvSpPr txBox="1"/>
          <p:nvPr/>
        </p:nvSpPr>
        <p:spPr>
          <a:xfrm>
            <a:off x="2381677" y="3060249"/>
            <a:ext cx="112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RBC</a:t>
            </a:r>
            <a:r>
              <a:rPr lang="en" sz="700"/>
              <a:t>3</a:t>
            </a:r>
            <a:endParaRPr sz="700"/>
          </a:p>
        </p:txBody>
      </p:sp>
      <p:sp>
        <p:nvSpPr>
          <p:cNvPr id="919" name="Google Shape;919;p82"/>
          <p:cNvSpPr/>
          <p:nvPr/>
        </p:nvSpPr>
        <p:spPr>
          <a:xfrm>
            <a:off x="2303282" y="4137694"/>
            <a:ext cx="1262100" cy="52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82"/>
          <p:cNvSpPr txBox="1"/>
          <p:nvPr/>
        </p:nvSpPr>
        <p:spPr>
          <a:xfrm>
            <a:off x="2371770" y="4212603"/>
            <a:ext cx="112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RBC</a:t>
            </a:r>
            <a:r>
              <a:rPr lang="en" sz="700"/>
              <a:t>4</a:t>
            </a:r>
            <a:endParaRPr sz="700"/>
          </a:p>
        </p:txBody>
      </p:sp>
      <p:sp>
        <p:nvSpPr>
          <p:cNvPr id="921" name="Google Shape;921;p82"/>
          <p:cNvSpPr txBox="1"/>
          <p:nvPr/>
        </p:nvSpPr>
        <p:spPr>
          <a:xfrm>
            <a:off x="40540" y="4336711"/>
            <a:ext cx="66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buf</a:t>
            </a:r>
            <a:r>
              <a:rPr lang="en" sz="300"/>
              <a:t>4</a:t>
            </a:r>
            <a:r>
              <a:rPr lang="en" sz="800"/>
              <a:t> = [....]</a:t>
            </a:r>
            <a:endParaRPr sz="800"/>
          </a:p>
        </p:txBody>
      </p:sp>
      <p:sp>
        <p:nvSpPr>
          <p:cNvPr id="922" name="Google Shape;922;p82"/>
          <p:cNvSpPr txBox="1"/>
          <p:nvPr/>
        </p:nvSpPr>
        <p:spPr>
          <a:xfrm>
            <a:off x="40540" y="2026030"/>
            <a:ext cx="66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buf</a:t>
            </a:r>
            <a:r>
              <a:rPr lang="en" sz="300"/>
              <a:t>2</a:t>
            </a:r>
            <a:r>
              <a:rPr lang="en" sz="800"/>
              <a:t> = [....]</a:t>
            </a:r>
            <a:endParaRPr sz="800"/>
          </a:p>
        </p:txBody>
      </p:sp>
      <p:sp>
        <p:nvSpPr>
          <p:cNvPr id="923" name="Google Shape;923;p82"/>
          <p:cNvSpPr txBox="1"/>
          <p:nvPr/>
        </p:nvSpPr>
        <p:spPr>
          <a:xfrm>
            <a:off x="40492" y="3184357"/>
            <a:ext cx="66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buf</a:t>
            </a:r>
            <a:r>
              <a:rPr lang="en" sz="300"/>
              <a:t>3</a:t>
            </a:r>
            <a:r>
              <a:rPr lang="en" sz="800"/>
              <a:t> = [....]</a:t>
            </a:r>
            <a:endParaRPr sz="800"/>
          </a:p>
        </p:txBody>
      </p:sp>
      <p:sp>
        <p:nvSpPr>
          <p:cNvPr id="924" name="Google Shape;924;p82"/>
          <p:cNvSpPr txBox="1"/>
          <p:nvPr/>
        </p:nvSpPr>
        <p:spPr>
          <a:xfrm>
            <a:off x="40492" y="867703"/>
            <a:ext cx="66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buf</a:t>
            </a:r>
            <a:r>
              <a:rPr lang="en" sz="300"/>
              <a:t>1</a:t>
            </a:r>
            <a:r>
              <a:rPr lang="en" sz="800"/>
              <a:t> = [....]</a:t>
            </a:r>
            <a:endParaRPr sz="800"/>
          </a:p>
        </p:txBody>
      </p:sp>
      <p:sp>
        <p:nvSpPr>
          <p:cNvPr id="925" name="Google Shape;925;p82"/>
          <p:cNvSpPr txBox="1"/>
          <p:nvPr/>
        </p:nvSpPr>
        <p:spPr>
          <a:xfrm>
            <a:off x="1821242" y="406124"/>
            <a:ext cx="3645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lang="en" sz="800"/>
              <a:t>1</a:t>
            </a:r>
            <a:endParaRPr sz="800"/>
          </a:p>
        </p:txBody>
      </p:sp>
      <p:sp>
        <p:nvSpPr>
          <p:cNvPr id="926" name="Google Shape;926;p82"/>
          <p:cNvSpPr txBox="1"/>
          <p:nvPr/>
        </p:nvSpPr>
        <p:spPr>
          <a:xfrm>
            <a:off x="1821242" y="3684190"/>
            <a:ext cx="3645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lang="en" sz="800"/>
              <a:t>4</a:t>
            </a:r>
            <a:endParaRPr sz="800"/>
          </a:p>
        </p:txBody>
      </p:sp>
      <p:sp>
        <p:nvSpPr>
          <p:cNvPr id="927" name="Google Shape;927;p82"/>
          <p:cNvSpPr txBox="1"/>
          <p:nvPr/>
        </p:nvSpPr>
        <p:spPr>
          <a:xfrm>
            <a:off x="1821242" y="1498813"/>
            <a:ext cx="3645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lang="en" sz="800"/>
              <a:t>2</a:t>
            </a:r>
            <a:endParaRPr sz="800"/>
          </a:p>
        </p:txBody>
      </p:sp>
      <p:sp>
        <p:nvSpPr>
          <p:cNvPr id="928" name="Google Shape;928;p82"/>
          <p:cNvSpPr txBox="1"/>
          <p:nvPr/>
        </p:nvSpPr>
        <p:spPr>
          <a:xfrm>
            <a:off x="1821242" y="2591501"/>
            <a:ext cx="3645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lang="en" sz="800"/>
              <a:t>3</a:t>
            </a:r>
            <a:endParaRPr sz="800"/>
          </a:p>
        </p:txBody>
      </p:sp>
      <p:sp>
        <p:nvSpPr>
          <p:cNvPr id="929" name="Google Shape;929;p82"/>
          <p:cNvSpPr/>
          <p:nvPr/>
        </p:nvSpPr>
        <p:spPr>
          <a:xfrm rot="5400000">
            <a:off x="2325111" y="1219184"/>
            <a:ext cx="418200" cy="441900"/>
          </a:xfrm>
          <a:prstGeom prst="bentUpArrow">
            <a:avLst>
              <a:gd fmla="val 25000" name="adj1"/>
              <a:gd fmla="val 24224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82"/>
          <p:cNvSpPr/>
          <p:nvPr/>
        </p:nvSpPr>
        <p:spPr>
          <a:xfrm>
            <a:off x="2755150" y="1381975"/>
            <a:ext cx="808200" cy="31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82"/>
          <p:cNvSpPr txBox="1"/>
          <p:nvPr/>
        </p:nvSpPr>
        <p:spPr>
          <a:xfrm>
            <a:off x="2788000" y="1362750"/>
            <a:ext cx="74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ABA</a:t>
            </a:r>
            <a:r>
              <a:rPr lang="en" sz="300"/>
              <a:t>1</a:t>
            </a:r>
            <a:endParaRPr sz="300"/>
          </a:p>
        </p:txBody>
      </p:sp>
      <p:sp>
        <p:nvSpPr>
          <p:cNvPr id="932" name="Google Shape;932;p82"/>
          <p:cNvSpPr/>
          <p:nvPr/>
        </p:nvSpPr>
        <p:spPr>
          <a:xfrm rot="5400000">
            <a:off x="2315203" y="2345957"/>
            <a:ext cx="418200" cy="441900"/>
          </a:xfrm>
          <a:prstGeom prst="bentUpArrow">
            <a:avLst>
              <a:gd fmla="val 25000" name="adj1"/>
              <a:gd fmla="val 24224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82"/>
          <p:cNvSpPr/>
          <p:nvPr/>
        </p:nvSpPr>
        <p:spPr>
          <a:xfrm rot="5400000">
            <a:off x="2325111" y="3498311"/>
            <a:ext cx="418200" cy="441900"/>
          </a:xfrm>
          <a:prstGeom prst="bentUpArrow">
            <a:avLst>
              <a:gd fmla="val 25000" name="adj1"/>
              <a:gd fmla="val 24224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82"/>
          <p:cNvSpPr/>
          <p:nvPr/>
        </p:nvSpPr>
        <p:spPr>
          <a:xfrm rot="5400000">
            <a:off x="2325111" y="4650664"/>
            <a:ext cx="418200" cy="441900"/>
          </a:xfrm>
          <a:prstGeom prst="bentUpArrow">
            <a:avLst>
              <a:gd fmla="val 25000" name="adj1"/>
              <a:gd fmla="val 24224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82"/>
          <p:cNvSpPr/>
          <p:nvPr/>
        </p:nvSpPr>
        <p:spPr>
          <a:xfrm>
            <a:off x="2755150" y="2521538"/>
            <a:ext cx="808200" cy="31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82"/>
          <p:cNvSpPr txBox="1"/>
          <p:nvPr/>
        </p:nvSpPr>
        <p:spPr>
          <a:xfrm>
            <a:off x="2788000" y="2502313"/>
            <a:ext cx="74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ABA</a:t>
            </a:r>
            <a:r>
              <a:rPr lang="en" sz="300"/>
              <a:t>2</a:t>
            </a:r>
            <a:endParaRPr sz="300"/>
          </a:p>
        </p:txBody>
      </p:sp>
      <p:sp>
        <p:nvSpPr>
          <p:cNvPr id="937" name="Google Shape;937;p82"/>
          <p:cNvSpPr/>
          <p:nvPr/>
        </p:nvSpPr>
        <p:spPr>
          <a:xfrm>
            <a:off x="2755150" y="3673900"/>
            <a:ext cx="808200" cy="31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82"/>
          <p:cNvSpPr txBox="1"/>
          <p:nvPr/>
        </p:nvSpPr>
        <p:spPr>
          <a:xfrm>
            <a:off x="2788000" y="3654675"/>
            <a:ext cx="74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ABA</a:t>
            </a:r>
            <a:r>
              <a:rPr lang="en" sz="300"/>
              <a:t>3</a:t>
            </a:r>
            <a:endParaRPr sz="300"/>
          </a:p>
        </p:txBody>
      </p:sp>
      <p:sp>
        <p:nvSpPr>
          <p:cNvPr id="939" name="Google Shape;939;p82"/>
          <p:cNvSpPr/>
          <p:nvPr/>
        </p:nvSpPr>
        <p:spPr>
          <a:xfrm>
            <a:off x="2755150" y="4826250"/>
            <a:ext cx="808200" cy="31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82"/>
          <p:cNvSpPr txBox="1"/>
          <p:nvPr/>
        </p:nvSpPr>
        <p:spPr>
          <a:xfrm>
            <a:off x="2788000" y="4807025"/>
            <a:ext cx="74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ABA</a:t>
            </a:r>
            <a:r>
              <a:rPr lang="en" sz="300"/>
              <a:t>4</a:t>
            </a:r>
            <a:endParaRPr sz="300"/>
          </a:p>
        </p:txBody>
      </p:sp>
      <p:sp>
        <p:nvSpPr>
          <p:cNvPr id="941" name="Google Shape;941;p82"/>
          <p:cNvSpPr txBox="1"/>
          <p:nvPr/>
        </p:nvSpPr>
        <p:spPr>
          <a:xfrm>
            <a:off x="2421400" y="1300950"/>
            <a:ext cx="205800" cy="14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0/1</a:t>
            </a:r>
            <a:endParaRPr sz="700"/>
          </a:p>
        </p:txBody>
      </p:sp>
      <p:sp>
        <p:nvSpPr>
          <p:cNvPr id="942" name="Google Shape;942;p82"/>
          <p:cNvSpPr txBox="1"/>
          <p:nvPr/>
        </p:nvSpPr>
        <p:spPr>
          <a:xfrm>
            <a:off x="2431300" y="2428650"/>
            <a:ext cx="205800" cy="14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0/1</a:t>
            </a:r>
            <a:endParaRPr sz="700"/>
          </a:p>
        </p:txBody>
      </p:sp>
      <p:sp>
        <p:nvSpPr>
          <p:cNvPr id="943" name="Google Shape;943;p82"/>
          <p:cNvSpPr txBox="1"/>
          <p:nvPr/>
        </p:nvSpPr>
        <p:spPr>
          <a:xfrm>
            <a:off x="2431300" y="3580775"/>
            <a:ext cx="205800" cy="14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0/1</a:t>
            </a:r>
            <a:endParaRPr sz="700"/>
          </a:p>
        </p:txBody>
      </p:sp>
      <p:sp>
        <p:nvSpPr>
          <p:cNvPr id="944" name="Google Shape;944;p82"/>
          <p:cNvSpPr txBox="1"/>
          <p:nvPr/>
        </p:nvSpPr>
        <p:spPr>
          <a:xfrm>
            <a:off x="2431300" y="4725975"/>
            <a:ext cx="205800" cy="14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0/1</a:t>
            </a:r>
            <a:endParaRPr sz="700"/>
          </a:p>
        </p:txBody>
      </p:sp>
      <p:sp>
        <p:nvSpPr>
          <p:cNvPr id="945" name="Google Shape;945;p82"/>
          <p:cNvSpPr txBox="1"/>
          <p:nvPr/>
        </p:nvSpPr>
        <p:spPr>
          <a:xfrm>
            <a:off x="752250" y="3184350"/>
            <a:ext cx="80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Threshold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Encryption</a:t>
            </a:r>
            <a:endParaRPr sz="800"/>
          </a:p>
        </p:txBody>
      </p:sp>
      <p:sp>
        <p:nvSpPr>
          <p:cNvPr id="946" name="Google Shape;946;p82"/>
          <p:cNvSpPr txBox="1"/>
          <p:nvPr/>
        </p:nvSpPr>
        <p:spPr>
          <a:xfrm>
            <a:off x="752250" y="2029713"/>
            <a:ext cx="80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Threshold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Encryption</a:t>
            </a:r>
            <a:endParaRPr sz="800"/>
          </a:p>
        </p:txBody>
      </p:sp>
      <p:sp>
        <p:nvSpPr>
          <p:cNvPr id="947" name="Google Shape;947;p82"/>
          <p:cNvSpPr txBox="1"/>
          <p:nvPr/>
        </p:nvSpPr>
        <p:spPr>
          <a:xfrm>
            <a:off x="752250" y="905000"/>
            <a:ext cx="80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Threshold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Encryption</a:t>
            </a:r>
            <a:endParaRPr sz="800"/>
          </a:p>
        </p:txBody>
      </p:sp>
      <p:sp>
        <p:nvSpPr>
          <p:cNvPr id="948" name="Google Shape;948;p82"/>
          <p:cNvSpPr txBox="1"/>
          <p:nvPr/>
        </p:nvSpPr>
        <p:spPr>
          <a:xfrm>
            <a:off x="752250" y="4338975"/>
            <a:ext cx="80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Threshold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Encryption</a:t>
            </a:r>
            <a:endParaRPr sz="800"/>
          </a:p>
        </p:txBody>
      </p:sp>
      <p:sp>
        <p:nvSpPr>
          <p:cNvPr id="949" name="Google Shape;949;p82"/>
          <p:cNvSpPr/>
          <p:nvPr/>
        </p:nvSpPr>
        <p:spPr>
          <a:xfrm>
            <a:off x="3585100" y="905000"/>
            <a:ext cx="919500" cy="12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82"/>
          <p:cNvSpPr/>
          <p:nvPr/>
        </p:nvSpPr>
        <p:spPr>
          <a:xfrm>
            <a:off x="4514400" y="705950"/>
            <a:ext cx="12621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82"/>
          <p:cNvSpPr txBox="1"/>
          <p:nvPr/>
        </p:nvSpPr>
        <p:spPr>
          <a:xfrm>
            <a:off x="4524200" y="768350"/>
            <a:ext cx="126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lang="en" sz="700">
                <a:solidFill>
                  <a:schemeClr val="dk1"/>
                </a:solidFill>
              </a:rPr>
              <a:t>1</a:t>
            </a:r>
            <a:r>
              <a:rPr lang="en"/>
              <a:t>, V</a:t>
            </a:r>
            <a:r>
              <a:rPr lang="en" sz="700">
                <a:solidFill>
                  <a:schemeClr val="dk1"/>
                </a:solidFill>
              </a:rPr>
              <a:t>2</a:t>
            </a:r>
            <a:r>
              <a:rPr lang="en"/>
              <a:t>, V</a:t>
            </a:r>
            <a:r>
              <a:rPr lang="en" sz="700">
                <a:solidFill>
                  <a:schemeClr val="dk1"/>
                </a:solidFill>
              </a:rPr>
              <a:t>3</a:t>
            </a:r>
            <a:r>
              <a:rPr lang="en"/>
              <a:t>, V</a:t>
            </a:r>
            <a:r>
              <a:rPr lang="en" sz="700">
                <a:solidFill>
                  <a:schemeClr val="dk1"/>
                </a:solidFill>
              </a:rPr>
              <a:t>4</a:t>
            </a:r>
            <a:endParaRPr/>
          </a:p>
        </p:txBody>
      </p:sp>
      <p:sp>
        <p:nvSpPr>
          <p:cNvPr id="952" name="Google Shape;952;p82"/>
          <p:cNvSpPr/>
          <p:nvPr/>
        </p:nvSpPr>
        <p:spPr>
          <a:xfrm>
            <a:off x="4524200" y="1382363"/>
            <a:ext cx="808200" cy="30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82"/>
          <p:cNvSpPr txBox="1"/>
          <p:nvPr/>
        </p:nvSpPr>
        <p:spPr>
          <a:xfrm>
            <a:off x="4524875" y="1385088"/>
            <a:ext cx="80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1, 1, 1, 1</a:t>
            </a:r>
            <a:endParaRPr sz="800"/>
          </a:p>
        </p:txBody>
      </p:sp>
      <p:sp>
        <p:nvSpPr>
          <p:cNvPr id="954" name="Google Shape;954;p82"/>
          <p:cNvSpPr/>
          <p:nvPr/>
        </p:nvSpPr>
        <p:spPr>
          <a:xfrm>
            <a:off x="3587050" y="2043338"/>
            <a:ext cx="919500" cy="12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82"/>
          <p:cNvSpPr/>
          <p:nvPr/>
        </p:nvSpPr>
        <p:spPr>
          <a:xfrm>
            <a:off x="4516350" y="1844288"/>
            <a:ext cx="12621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82"/>
          <p:cNvSpPr txBox="1"/>
          <p:nvPr/>
        </p:nvSpPr>
        <p:spPr>
          <a:xfrm>
            <a:off x="4526150" y="1906688"/>
            <a:ext cx="126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lang="en" sz="700">
                <a:solidFill>
                  <a:schemeClr val="dk1"/>
                </a:solidFill>
              </a:rPr>
              <a:t>1</a:t>
            </a:r>
            <a:r>
              <a:rPr lang="en"/>
              <a:t>, V</a:t>
            </a:r>
            <a:r>
              <a:rPr lang="en" sz="700">
                <a:solidFill>
                  <a:schemeClr val="dk1"/>
                </a:solidFill>
              </a:rPr>
              <a:t>2</a:t>
            </a:r>
            <a:r>
              <a:rPr lang="en"/>
              <a:t>, V</a:t>
            </a:r>
            <a:r>
              <a:rPr lang="en" sz="700">
                <a:solidFill>
                  <a:schemeClr val="dk1"/>
                </a:solidFill>
              </a:rPr>
              <a:t>3</a:t>
            </a:r>
            <a:r>
              <a:rPr lang="en"/>
              <a:t>, V</a:t>
            </a:r>
            <a:r>
              <a:rPr lang="en" sz="700">
                <a:solidFill>
                  <a:schemeClr val="dk1"/>
                </a:solidFill>
              </a:rPr>
              <a:t>4</a:t>
            </a:r>
            <a:endParaRPr/>
          </a:p>
        </p:txBody>
      </p:sp>
      <p:sp>
        <p:nvSpPr>
          <p:cNvPr id="957" name="Google Shape;957;p82"/>
          <p:cNvSpPr/>
          <p:nvPr/>
        </p:nvSpPr>
        <p:spPr>
          <a:xfrm>
            <a:off x="4504600" y="2524200"/>
            <a:ext cx="808200" cy="30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82"/>
          <p:cNvSpPr txBox="1"/>
          <p:nvPr/>
        </p:nvSpPr>
        <p:spPr>
          <a:xfrm>
            <a:off x="4505275" y="2526925"/>
            <a:ext cx="80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1, 1, 1, 1</a:t>
            </a:r>
            <a:endParaRPr sz="800"/>
          </a:p>
        </p:txBody>
      </p:sp>
      <p:sp>
        <p:nvSpPr>
          <p:cNvPr id="959" name="Google Shape;959;p82"/>
          <p:cNvSpPr/>
          <p:nvPr/>
        </p:nvSpPr>
        <p:spPr>
          <a:xfrm>
            <a:off x="3585100" y="3188688"/>
            <a:ext cx="919500" cy="12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82"/>
          <p:cNvSpPr/>
          <p:nvPr/>
        </p:nvSpPr>
        <p:spPr>
          <a:xfrm>
            <a:off x="4514400" y="2989638"/>
            <a:ext cx="12621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82"/>
          <p:cNvSpPr txBox="1"/>
          <p:nvPr/>
        </p:nvSpPr>
        <p:spPr>
          <a:xfrm>
            <a:off x="4524200" y="3052038"/>
            <a:ext cx="126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lang="en" sz="700">
                <a:solidFill>
                  <a:schemeClr val="dk1"/>
                </a:solidFill>
              </a:rPr>
              <a:t>1</a:t>
            </a:r>
            <a:r>
              <a:rPr lang="en"/>
              <a:t>, V</a:t>
            </a:r>
            <a:r>
              <a:rPr lang="en" sz="700">
                <a:solidFill>
                  <a:schemeClr val="dk1"/>
                </a:solidFill>
              </a:rPr>
              <a:t>2</a:t>
            </a:r>
            <a:r>
              <a:rPr lang="en"/>
              <a:t>, V</a:t>
            </a:r>
            <a:r>
              <a:rPr lang="en" sz="700">
                <a:solidFill>
                  <a:schemeClr val="dk1"/>
                </a:solidFill>
              </a:rPr>
              <a:t>3</a:t>
            </a:r>
            <a:r>
              <a:rPr lang="en"/>
              <a:t>, V</a:t>
            </a:r>
            <a:r>
              <a:rPr lang="en" sz="700">
                <a:solidFill>
                  <a:schemeClr val="dk1"/>
                </a:solidFill>
              </a:rPr>
              <a:t>4</a:t>
            </a:r>
            <a:endParaRPr/>
          </a:p>
        </p:txBody>
      </p:sp>
      <p:sp>
        <p:nvSpPr>
          <p:cNvPr id="962" name="Google Shape;962;p82"/>
          <p:cNvSpPr/>
          <p:nvPr/>
        </p:nvSpPr>
        <p:spPr>
          <a:xfrm>
            <a:off x="4504263" y="3671525"/>
            <a:ext cx="808200" cy="30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82"/>
          <p:cNvSpPr txBox="1"/>
          <p:nvPr/>
        </p:nvSpPr>
        <p:spPr>
          <a:xfrm>
            <a:off x="4504938" y="3674250"/>
            <a:ext cx="80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1, 1, 1, 1</a:t>
            </a:r>
            <a:endParaRPr sz="800"/>
          </a:p>
        </p:txBody>
      </p:sp>
      <p:sp>
        <p:nvSpPr>
          <p:cNvPr id="964" name="Google Shape;964;p82"/>
          <p:cNvSpPr/>
          <p:nvPr/>
        </p:nvSpPr>
        <p:spPr>
          <a:xfrm>
            <a:off x="3585100" y="4338000"/>
            <a:ext cx="919500" cy="12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82"/>
          <p:cNvSpPr/>
          <p:nvPr/>
        </p:nvSpPr>
        <p:spPr>
          <a:xfrm>
            <a:off x="4514400" y="4138950"/>
            <a:ext cx="12621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82"/>
          <p:cNvSpPr txBox="1"/>
          <p:nvPr/>
        </p:nvSpPr>
        <p:spPr>
          <a:xfrm>
            <a:off x="4524200" y="4201350"/>
            <a:ext cx="126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lang="en" sz="700">
                <a:solidFill>
                  <a:schemeClr val="dk1"/>
                </a:solidFill>
              </a:rPr>
              <a:t>1</a:t>
            </a:r>
            <a:r>
              <a:rPr lang="en"/>
              <a:t>, V</a:t>
            </a:r>
            <a:r>
              <a:rPr lang="en" sz="700">
                <a:solidFill>
                  <a:schemeClr val="dk1"/>
                </a:solidFill>
              </a:rPr>
              <a:t>2</a:t>
            </a:r>
            <a:r>
              <a:rPr lang="en"/>
              <a:t>, V</a:t>
            </a:r>
            <a:r>
              <a:rPr lang="en" sz="700">
                <a:solidFill>
                  <a:schemeClr val="dk1"/>
                </a:solidFill>
              </a:rPr>
              <a:t>3</a:t>
            </a:r>
            <a:r>
              <a:rPr lang="en"/>
              <a:t>, V</a:t>
            </a:r>
            <a:r>
              <a:rPr lang="en" sz="700">
                <a:solidFill>
                  <a:schemeClr val="dk1"/>
                </a:solidFill>
              </a:rPr>
              <a:t>4</a:t>
            </a:r>
            <a:endParaRPr/>
          </a:p>
        </p:txBody>
      </p:sp>
      <p:sp>
        <p:nvSpPr>
          <p:cNvPr id="967" name="Google Shape;967;p82"/>
          <p:cNvSpPr/>
          <p:nvPr/>
        </p:nvSpPr>
        <p:spPr>
          <a:xfrm>
            <a:off x="4503938" y="4820850"/>
            <a:ext cx="808200" cy="30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82"/>
          <p:cNvSpPr txBox="1"/>
          <p:nvPr/>
        </p:nvSpPr>
        <p:spPr>
          <a:xfrm>
            <a:off x="4504613" y="4823575"/>
            <a:ext cx="80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1, 1, 1, 1</a:t>
            </a:r>
            <a:endParaRPr sz="800"/>
          </a:p>
        </p:txBody>
      </p:sp>
      <p:sp>
        <p:nvSpPr>
          <p:cNvPr id="969" name="Google Shape;969;p82"/>
          <p:cNvSpPr/>
          <p:nvPr/>
        </p:nvSpPr>
        <p:spPr>
          <a:xfrm>
            <a:off x="5776500" y="917775"/>
            <a:ext cx="742500" cy="12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82"/>
          <p:cNvSpPr/>
          <p:nvPr/>
        </p:nvSpPr>
        <p:spPr>
          <a:xfrm>
            <a:off x="6529250" y="718725"/>
            <a:ext cx="12621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82"/>
          <p:cNvSpPr txBox="1"/>
          <p:nvPr/>
        </p:nvSpPr>
        <p:spPr>
          <a:xfrm>
            <a:off x="6539050" y="781125"/>
            <a:ext cx="126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lang="en" sz="700">
                <a:solidFill>
                  <a:schemeClr val="dk1"/>
                </a:solidFill>
              </a:rPr>
              <a:t>1</a:t>
            </a:r>
            <a:r>
              <a:rPr lang="en"/>
              <a:t>, V</a:t>
            </a:r>
            <a:r>
              <a:rPr lang="en" sz="700">
                <a:solidFill>
                  <a:schemeClr val="dk1"/>
                </a:solidFill>
              </a:rPr>
              <a:t>2</a:t>
            </a:r>
            <a:r>
              <a:rPr lang="en"/>
              <a:t>, V</a:t>
            </a:r>
            <a:r>
              <a:rPr lang="en" sz="700">
                <a:solidFill>
                  <a:schemeClr val="dk1"/>
                </a:solidFill>
              </a:rPr>
              <a:t>3</a:t>
            </a:r>
            <a:r>
              <a:rPr lang="en"/>
              <a:t>, V</a:t>
            </a:r>
            <a:r>
              <a:rPr lang="en" sz="700">
                <a:solidFill>
                  <a:schemeClr val="dk1"/>
                </a:solidFill>
              </a:rPr>
              <a:t>4</a:t>
            </a:r>
            <a:endParaRPr/>
          </a:p>
        </p:txBody>
      </p:sp>
      <p:sp>
        <p:nvSpPr>
          <p:cNvPr id="972" name="Google Shape;972;p82"/>
          <p:cNvSpPr/>
          <p:nvPr/>
        </p:nvSpPr>
        <p:spPr>
          <a:xfrm>
            <a:off x="7790900" y="917775"/>
            <a:ext cx="742500" cy="12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82"/>
          <p:cNvSpPr/>
          <p:nvPr/>
        </p:nvSpPr>
        <p:spPr>
          <a:xfrm>
            <a:off x="8534300" y="727725"/>
            <a:ext cx="491100" cy="50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82"/>
          <p:cNvSpPr txBox="1"/>
          <p:nvPr/>
        </p:nvSpPr>
        <p:spPr>
          <a:xfrm>
            <a:off x="8531352" y="723825"/>
            <a:ext cx="49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Block</a:t>
            </a:r>
            <a:r>
              <a:rPr lang="en" sz="500"/>
              <a:t>r</a:t>
            </a:r>
            <a:endParaRPr sz="5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</a:t>
            </a:r>
            <a:r>
              <a:rPr lang="en" sz="300"/>
              <a:t>1</a:t>
            </a:r>
            <a:r>
              <a:rPr lang="en" sz="800"/>
              <a:t>, B</a:t>
            </a:r>
            <a:r>
              <a:rPr lang="en" sz="300">
                <a:solidFill>
                  <a:schemeClr val="dk1"/>
                </a:solidFill>
              </a:rPr>
              <a:t>2</a:t>
            </a:r>
            <a:endParaRPr sz="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</a:t>
            </a:r>
            <a:r>
              <a:rPr lang="en" sz="300">
                <a:solidFill>
                  <a:schemeClr val="dk1"/>
                </a:solidFill>
              </a:rPr>
              <a:t>3</a:t>
            </a:r>
            <a:r>
              <a:rPr lang="en" sz="800"/>
              <a:t>, B</a:t>
            </a:r>
            <a:r>
              <a:rPr lang="en" sz="300">
                <a:solidFill>
                  <a:schemeClr val="dk1"/>
                </a:solidFill>
              </a:rPr>
              <a:t>4</a:t>
            </a:r>
            <a:endParaRPr sz="800"/>
          </a:p>
        </p:txBody>
      </p:sp>
      <p:sp>
        <p:nvSpPr>
          <p:cNvPr id="975" name="Google Shape;975;p82"/>
          <p:cNvSpPr txBox="1"/>
          <p:nvPr/>
        </p:nvSpPr>
        <p:spPr>
          <a:xfrm>
            <a:off x="7758050" y="905000"/>
            <a:ext cx="80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Threshold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Decryption</a:t>
            </a:r>
            <a:endParaRPr sz="800"/>
          </a:p>
        </p:txBody>
      </p:sp>
      <p:sp>
        <p:nvSpPr>
          <p:cNvPr id="976" name="Google Shape;976;p82"/>
          <p:cNvSpPr/>
          <p:nvPr/>
        </p:nvSpPr>
        <p:spPr>
          <a:xfrm>
            <a:off x="5790350" y="1998363"/>
            <a:ext cx="742500" cy="12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82"/>
          <p:cNvSpPr/>
          <p:nvPr/>
        </p:nvSpPr>
        <p:spPr>
          <a:xfrm>
            <a:off x="6543100" y="1799313"/>
            <a:ext cx="12621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82"/>
          <p:cNvSpPr txBox="1"/>
          <p:nvPr/>
        </p:nvSpPr>
        <p:spPr>
          <a:xfrm>
            <a:off x="6552900" y="1861713"/>
            <a:ext cx="126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lang="en" sz="700">
                <a:solidFill>
                  <a:schemeClr val="dk1"/>
                </a:solidFill>
              </a:rPr>
              <a:t>1</a:t>
            </a:r>
            <a:r>
              <a:rPr lang="en"/>
              <a:t>, V</a:t>
            </a:r>
            <a:r>
              <a:rPr lang="en" sz="700">
                <a:solidFill>
                  <a:schemeClr val="dk1"/>
                </a:solidFill>
              </a:rPr>
              <a:t>2</a:t>
            </a:r>
            <a:r>
              <a:rPr lang="en"/>
              <a:t>, V</a:t>
            </a:r>
            <a:r>
              <a:rPr lang="en" sz="700">
                <a:solidFill>
                  <a:schemeClr val="dk1"/>
                </a:solidFill>
              </a:rPr>
              <a:t>3</a:t>
            </a:r>
            <a:r>
              <a:rPr lang="en"/>
              <a:t>, V</a:t>
            </a:r>
            <a:r>
              <a:rPr lang="en" sz="700">
                <a:solidFill>
                  <a:schemeClr val="dk1"/>
                </a:solidFill>
              </a:rPr>
              <a:t>4</a:t>
            </a:r>
            <a:endParaRPr/>
          </a:p>
        </p:txBody>
      </p:sp>
      <p:sp>
        <p:nvSpPr>
          <p:cNvPr id="979" name="Google Shape;979;p82"/>
          <p:cNvSpPr/>
          <p:nvPr/>
        </p:nvSpPr>
        <p:spPr>
          <a:xfrm>
            <a:off x="7804750" y="1998363"/>
            <a:ext cx="742500" cy="12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82"/>
          <p:cNvSpPr/>
          <p:nvPr/>
        </p:nvSpPr>
        <p:spPr>
          <a:xfrm>
            <a:off x="8548150" y="1808313"/>
            <a:ext cx="491100" cy="50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82"/>
          <p:cNvSpPr txBox="1"/>
          <p:nvPr/>
        </p:nvSpPr>
        <p:spPr>
          <a:xfrm>
            <a:off x="8545202" y="1804413"/>
            <a:ext cx="49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Block</a:t>
            </a:r>
            <a:r>
              <a:rPr lang="en" sz="500"/>
              <a:t>r</a:t>
            </a:r>
            <a:endParaRPr sz="5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</a:t>
            </a:r>
            <a:r>
              <a:rPr lang="en" sz="300"/>
              <a:t>1</a:t>
            </a:r>
            <a:r>
              <a:rPr lang="en" sz="800"/>
              <a:t>, B</a:t>
            </a:r>
            <a:r>
              <a:rPr lang="en" sz="300">
                <a:solidFill>
                  <a:schemeClr val="dk1"/>
                </a:solidFill>
              </a:rPr>
              <a:t>2</a:t>
            </a:r>
            <a:endParaRPr sz="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</a:t>
            </a:r>
            <a:r>
              <a:rPr lang="en" sz="300">
                <a:solidFill>
                  <a:schemeClr val="dk1"/>
                </a:solidFill>
              </a:rPr>
              <a:t>3</a:t>
            </a:r>
            <a:r>
              <a:rPr lang="en" sz="800"/>
              <a:t>, B</a:t>
            </a:r>
            <a:r>
              <a:rPr lang="en" sz="300">
                <a:solidFill>
                  <a:schemeClr val="dk1"/>
                </a:solidFill>
              </a:rPr>
              <a:t>4</a:t>
            </a:r>
            <a:endParaRPr sz="800"/>
          </a:p>
        </p:txBody>
      </p:sp>
      <p:sp>
        <p:nvSpPr>
          <p:cNvPr id="982" name="Google Shape;982;p82"/>
          <p:cNvSpPr txBox="1"/>
          <p:nvPr/>
        </p:nvSpPr>
        <p:spPr>
          <a:xfrm>
            <a:off x="7771900" y="1985588"/>
            <a:ext cx="80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Threshold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Decryption</a:t>
            </a:r>
            <a:endParaRPr sz="800"/>
          </a:p>
        </p:txBody>
      </p:sp>
      <p:sp>
        <p:nvSpPr>
          <p:cNvPr id="983" name="Google Shape;983;p82"/>
          <p:cNvSpPr/>
          <p:nvPr/>
        </p:nvSpPr>
        <p:spPr>
          <a:xfrm>
            <a:off x="5786450" y="3150713"/>
            <a:ext cx="742500" cy="12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82"/>
          <p:cNvSpPr/>
          <p:nvPr/>
        </p:nvSpPr>
        <p:spPr>
          <a:xfrm>
            <a:off x="6539200" y="2951663"/>
            <a:ext cx="12621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82"/>
          <p:cNvSpPr txBox="1"/>
          <p:nvPr/>
        </p:nvSpPr>
        <p:spPr>
          <a:xfrm>
            <a:off x="6549000" y="3014063"/>
            <a:ext cx="126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lang="en" sz="700">
                <a:solidFill>
                  <a:schemeClr val="dk1"/>
                </a:solidFill>
              </a:rPr>
              <a:t>1</a:t>
            </a:r>
            <a:r>
              <a:rPr lang="en"/>
              <a:t>, V</a:t>
            </a:r>
            <a:r>
              <a:rPr lang="en" sz="700">
                <a:solidFill>
                  <a:schemeClr val="dk1"/>
                </a:solidFill>
              </a:rPr>
              <a:t>2</a:t>
            </a:r>
            <a:r>
              <a:rPr lang="en"/>
              <a:t>, V</a:t>
            </a:r>
            <a:r>
              <a:rPr lang="en" sz="700">
                <a:solidFill>
                  <a:schemeClr val="dk1"/>
                </a:solidFill>
              </a:rPr>
              <a:t>3</a:t>
            </a:r>
            <a:r>
              <a:rPr lang="en"/>
              <a:t>, V</a:t>
            </a:r>
            <a:r>
              <a:rPr lang="en" sz="700">
                <a:solidFill>
                  <a:schemeClr val="dk1"/>
                </a:solidFill>
              </a:rPr>
              <a:t>4</a:t>
            </a:r>
            <a:endParaRPr/>
          </a:p>
        </p:txBody>
      </p:sp>
      <p:sp>
        <p:nvSpPr>
          <p:cNvPr id="986" name="Google Shape;986;p82"/>
          <p:cNvSpPr/>
          <p:nvPr/>
        </p:nvSpPr>
        <p:spPr>
          <a:xfrm>
            <a:off x="7800850" y="3150713"/>
            <a:ext cx="742500" cy="12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82"/>
          <p:cNvSpPr/>
          <p:nvPr/>
        </p:nvSpPr>
        <p:spPr>
          <a:xfrm>
            <a:off x="8544250" y="2960663"/>
            <a:ext cx="491100" cy="50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82"/>
          <p:cNvSpPr txBox="1"/>
          <p:nvPr/>
        </p:nvSpPr>
        <p:spPr>
          <a:xfrm>
            <a:off x="8541302" y="2956763"/>
            <a:ext cx="49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Block</a:t>
            </a:r>
            <a:r>
              <a:rPr lang="en" sz="500"/>
              <a:t>r</a:t>
            </a:r>
            <a:endParaRPr sz="5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</a:t>
            </a:r>
            <a:r>
              <a:rPr lang="en" sz="300"/>
              <a:t>1</a:t>
            </a:r>
            <a:r>
              <a:rPr lang="en" sz="800"/>
              <a:t>, B</a:t>
            </a:r>
            <a:r>
              <a:rPr lang="en" sz="300">
                <a:solidFill>
                  <a:schemeClr val="dk1"/>
                </a:solidFill>
              </a:rPr>
              <a:t>2</a:t>
            </a:r>
            <a:endParaRPr sz="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</a:t>
            </a:r>
            <a:r>
              <a:rPr lang="en" sz="300">
                <a:solidFill>
                  <a:schemeClr val="dk1"/>
                </a:solidFill>
              </a:rPr>
              <a:t>3</a:t>
            </a:r>
            <a:r>
              <a:rPr lang="en" sz="800"/>
              <a:t>, B</a:t>
            </a:r>
            <a:r>
              <a:rPr lang="en" sz="300">
                <a:solidFill>
                  <a:schemeClr val="dk1"/>
                </a:solidFill>
              </a:rPr>
              <a:t>4</a:t>
            </a:r>
            <a:endParaRPr sz="800"/>
          </a:p>
        </p:txBody>
      </p:sp>
      <p:sp>
        <p:nvSpPr>
          <p:cNvPr id="989" name="Google Shape;989;p82"/>
          <p:cNvSpPr txBox="1"/>
          <p:nvPr/>
        </p:nvSpPr>
        <p:spPr>
          <a:xfrm>
            <a:off x="7768000" y="3137938"/>
            <a:ext cx="80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Threshold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Decryption</a:t>
            </a:r>
            <a:endParaRPr sz="800"/>
          </a:p>
        </p:txBody>
      </p:sp>
      <p:sp>
        <p:nvSpPr>
          <p:cNvPr id="990" name="Google Shape;990;p82"/>
          <p:cNvSpPr/>
          <p:nvPr/>
        </p:nvSpPr>
        <p:spPr>
          <a:xfrm>
            <a:off x="5776500" y="4308175"/>
            <a:ext cx="742500" cy="12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82"/>
          <p:cNvSpPr/>
          <p:nvPr/>
        </p:nvSpPr>
        <p:spPr>
          <a:xfrm>
            <a:off x="6529250" y="4109125"/>
            <a:ext cx="12621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82"/>
          <p:cNvSpPr txBox="1"/>
          <p:nvPr/>
        </p:nvSpPr>
        <p:spPr>
          <a:xfrm>
            <a:off x="6539050" y="4171525"/>
            <a:ext cx="126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lang="en" sz="700">
                <a:solidFill>
                  <a:schemeClr val="dk1"/>
                </a:solidFill>
              </a:rPr>
              <a:t>1</a:t>
            </a:r>
            <a:r>
              <a:rPr lang="en"/>
              <a:t>, V</a:t>
            </a:r>
            <a:r>
              <a:rPr lang="en" sz="700">
                <a:solidFill>
                  <a:schemeClr val="dk1"/>
                </a:solidFill>
              </a:rPr>
              <a:t>2</a:t>
            </a:r>
            <a:r>
              <a:rPr lang="en"/>
              <a:t>, V</a:t>
            </a:r>
            <a:r>
              <a:rPr lang="en" sz="700">
                <a:solidFill>
                  <a:schemeClr val="dk1"/>
                </a:solidFill>
              </a:rPr>
              <a:t>3</a:t>
            </a:r>
            <a:r>
              <a:rPr lang="en"/>
              <a:t>, V</a:t>
            </a:r>
            <a:r>
              <a:rPr lang="en" sz="700">
                <a:solidFill>
                  <a:schemeClr val="dk1"/>
                </a:solidFill>
              </a:rPr>
              <a:t>4</a:t>
            </a:r>
            <a:endParaRPr/>
          </a:p>
        </p:txBody>
      </p:sp>
      <p:sp>
        <p:nvSpPr>
          <p:cNvPr id="993" name="Google Shape;993;p82"/>
          <p:cNvSpPr/>
          <p:nvPr/>
        </p:nvSpPr>
        <p:spPr>
          <a:xfrm>
            <a:off x="7790900" y="4308175"/>
            <a:ext cx="742500" cy="12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82"/>
          <p:cNvSpPr/>
          <p:nvPr/>
        </p:nvSpPr>
        <p:spPr>
          <a:xfrm>
            <a:off x="8534300" y="4118125"/>
            <a:ext cx="491100" cy="50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82"/>
          <p:cNvSpPr txBox="1"/>
          <p:nvPr/>
        </p:nvSpPr>
        <p:spPr>
          <a:xfrm>
            <a:off x="8531352" y="4114225"/>
            <a:ext cx="49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Block</a:t>
            </a:r>
            <a:r>
              <a:rPr lang="en" sz="500"/>
              <a:t>r</a:t>
            </a:r>
            <a:endParaRPr sz="5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</a:t>
            </a:r>
            <a:r>
              <a:rPr lang="en" sz="300"/>
              <a:t>1</a:t>
            </a:r>
            <a:r>
              <a:rPr lang="en" sz="800"/>
              <a:t>, B</a:t>
            </a:r>
            <a:r>
              <a:rPr lang="en" sz="300">
                <a:solidFill>
                  <a:schemeClr val="dk1"/>
                </a:solidFill>
              </a:rPr>
              <a:t>2</a:t>
            </a:r>
            <a:endParaRPr sz="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</a:t>
            </a:r>
            <a:r>
              <a:rPr lang="en" sz="300">
                <a:solidFill>
                  <a:schemeClr val="dk1"/>
                </a:solidFill>
              </a:rPr>
              <a:t>3</a:t>
            </a:r>
            <a:r>
              <a:rPr lang="en" sz="800"/>
              <a:t>, B</a:t>
            </a:r>
            <a:r>
              <a:rPr lang="en" sz="300">
                <a:solidFill>
                  <a:schemeClr val="dk1"/>
                </a:solidFill>
              </a:rPr>
              <a:t>4</a:t>
            </a:r>
            <a:endParaRPr sz="800"/>
          </a:p>
        </p:txBody>
      </p:sp>
      <p:sp>
        <p:nvSpPr>
          <p:cNvPr id="996" name="Google Shape;996;p82"/>
          <p:cNvSpPr txBox="1"/>
          <p:nvPr/>
        </p:nvSpPr>
        <p:spPr>
          <a:xfrm>
            <a:off x="7758050" y="4295400"/>
            <a:ext cx="80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Threshold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Decryption</a:t>
            </a:r>
            <a:endParaRPr sz="800"/>
          </a:p>
        </p:txBody>
      </p:sp>
      <p:sp>
        <p:nvSpPr>
          <p:cNvPr id="997" name="Google Shape;997;p82"/>
          <p:cNvSpPr/>
          <p:nvPr/>
        </p:nvSpPr>
        <p:spPr>
          <a:xfrm>
            <a:off x="3584025" y="1474175"/>
            <a:ext cx="919500" cy="12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82"/>
          <p:cNvSpPr/>
          <p:nvPr/>
        </p:nvSpPr>
        <p:spPr>
          <a:xfrm>
            <a:off x="3573250" y="2616025"/>
            <a:ext cx="919500" cy="12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82"/>
          <p:cNvSpPr/>
          <p:nvPr/>
        </p:nvSpPr>
        <p:spPr>
          <a:xfrm>
            <a:off x="3574400" y="3763350"/>
            <a:ext cx="919500" cy="12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82"/>
          <p:cNvSpPr/>
          <p:nvPr/>
        </p:nvSpPr>
        <p:spPr>
          <a:xfrm>
            <a:off x="3573900" y="4921200"/>
            <a:ext cx="919500" cy="12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82"/>
          <p:cNvSpPr/>
          <p:nvPr/>
        </p:nvSpPr>
        <p:spPr>
          <a:xfrm>
            <a:off x="5354425" y="1243725"/>
            <a:ext cx="418200" cy="338700"/>
          </a:xfrm>
          <a:prstGeom prst="bentUpArrow">
            <a:avLst>
              <a:gd fmla="val 25000" name="adj1"/>
              <a:gd fmla="val 24224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82"/>
          <p:cNvSpPr/>
          <p:nvPr/>
        </p:nvSpPr>
        <p:spPr>
          <a:xfrm>
            <a:off x="5326000" y="2397550"/>
            <a:ext cx="418200" cy="338700"/>
          </a:xfrm>
          <a:prstGeom prst="bentUpArrow">
            <a:avLst>
              <a:gd fmla="val 25000" name="adj1"/>
              <a:gd fmla="val 24224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82"/>
          <p:cNvSpPr/>
          <p:nvPr/>
        </p:nvSpPr>
        <p:spPr>
          <a:xfrm>
            <a:off x="5324200" y="3532938"/>
            <a:ext cx="418200" cy="338700"/>
          </a:xfrm>
          <a:prstGeom prst="bentUpArrow">
            <a:avLst>
              <a:gd fmla="val 25000" name="adj1"/>
              <a:gd fmla="val 24224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82"/>
          <p:cNvSpPr/>
          <p:nvPr/>
        </p:nvSpPr>
        <p:spPr>
          <a:xfrm>
            <a:off x="5324050" y="4668325"/>
            <a:ext cx="418200" cy="338700"/>
          </a:xfrm>
          <a:prstGeom prst="bentUpArrow">
            <a:avLst>
              <a:gd fmla="val 25000" name="adj1"/>
              <a:gd fmla="val 24224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82"/>
          <p:cNvSpPr/>
          <p:nvPr/>
        </p:nvSpPr>
        <p:spPr>
          <a:xfrm>
            <a:off x="1594900" y="222150"/>
            <a:ext cx="6326400" cy="4921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82"/>
          <p:cNvSpPr txBox="1"/>
          <p:nvPr/>
        </p:nvSpPr>
        <p:spPr>
          <a:xfrm>
            <a:off x="1600200" y="227425"/>
            <a:ext cx="63000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Asynchronous Common Subset (ACS)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Epochs number (</a:t>
            </a:r>
            <a:r>
              <a:rPr i="1" lang="en"/>
              <a:t>r</a:t>
            </a:r>
            <a:r>
              <a:rPr lang="en"/>
              <a:t>)</a:t>
            </a:r>
            <a:endParaRPr/>
          </a:p>
        </p:txBody>
      </p:sp>
      <p:pic>
        <p:nvPicPr>
          <p:cNvPr id="1007" name="Google Shape;100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9137" y="3078983"/>
            <a:ext cx="5762124" cy="1932933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82"/>
          <p:cNvSpPr txBox="1"/>
          <p:nvPr/>
        </p:nvSpPr>
        <p:spPr>
          <a:xfrm>
            <a:off x="4325900" y="4726500"/>
            <a:ext cx="11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PBFT</a:t>
            </a:r>
            <a:endParaRPr/>
          </a:p>
        </p:txBody>
      </p:sp>
      <p:sp>
        <p:nvSpPr>
          <p:cNvPr id="1009" name="Google Shape;1009;p82"/>
          <p:cNvSpPr/>
          <p:nvPr/>
        </p:nvSpPr>
        <p:spPr>
          <a:xfrm>
            <a:off x="1938050" y="3078975"/>
            <a:ext cx="5762100" cy="193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83"/>
          <p:cNvSpPr/>
          <p:nvPr/>
        </p:nvSpPr>
        <p:spPr>
          <a:xfrm>
            <a:off x="0" y="581248"/>
            <a:ext cx="742500" cy="774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83"/>
          <p:cNvSpPr/>
          <p:nvPr/>
        </p:nvSpPr>
        <p:spPr>
          <a:xfrm>
            <a:off x="0" y="4012732"/>
            <a:ext cx="742500" cy="774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83"/>
          <p:cNvSpPr/>
          <p:nvPr/>
        </p:nvSpPr>
        <p:spPr>
          <a:xfrm>
            <a:off x="0" y="2872267"/>
            <a:ext cx="742500" cy="774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83"/>
          <p:cNvSpPr/>
          <p:nvPr/>
        </p:nvSpPr>
        <p:spPr>
          <a:xfrm>
            <a:off x="0" y="1708017"/>
            <a:ext cx="742500" cy="774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83"/>
          <p:cNvSpPr txBox="1"/>
          <p:nvPr/>
        </p:nvSpPr>
        <p:spPr>
          <a:xfrm>
            <a:off x="125681" y="557477"/>
            <a:ext cx="4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P1</a:t>
            </a:r>
            <a:endParaRPr/>
          </a:p>
        </p:txBody>
      </p:sp>
      <p:sp>
        <p:nvSpPr>
          <p:cNvPr id="1019" name="Google Shape;1019;p83"/>
          <p:cNvSpPr txBox="1"/>
          <p:nvPr/>
        </p:nvSpPr>
        <p:spPr>
          <a:xfrm>
            <a:off x="125681" y="1684233"/>
            <a:ext cx="4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P2</a:t>
            </a:r>
            <a:endParaRPr/>
          </a:p>
        </p:txBody>
      </p:sp>
      <p:sp>
        <p:nvSpPr>
          <p:cNvPr id="1020" name="Google Shape;1020;p83"/>
          <p:cNvSpPr txBox="1"/>
          <p:nvPr/>
        </p:nvSpPr>
        <p:spPr>
          <a:xfrm>
            <a:off x="125681" y="2848496"/>
            <a:ext cx="4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P3</a:t>
            </a:r>
            <a:endParaRPr/>
          </a:p>
        </p:txBody>
      </p:sp>
      <p:sp>
        <p:nvSpPr>
          <p:cNvPr id="1021" name="Google Shape;1021;p83"/>
          <p:cNvSpPr txBox="1"/>
          <p:nvPr/>
        </p:nvSpPr>
        <p:spPr>
          <a:xfrm>
            <a:off x="125681" y="3988962"/>
            <a:ext cx="4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P4</a:t>
            </a:r>
            <a:endParaRPr/>
          </a:p>
        </p:txBody>
      </p:sp>
      <p:sp>
        <p:nvSpPr>
          <p:cNvPr id="1022" name="Google Shape;1022;p83"/>
          <p:cNvSpPr/>
          <p:nvPr/>
        </p:nvSpPr>
        <p:spPr>
          <a:xfrm>
            <a:off x="2313189" y="706214"/>
            <a:ext cx="1262100" cy="52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83"/>
          <p:cNvSpPr txBox="1"/>
          <p:nvPr/>
        </p:nvSpPr>
        <p:spPr>
          <a:xfrm>
            <a:off x="2381677" y="781123"/>
            <a:ext cx="112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RBC</a:t>
            </a:r>
            <a:r>
              <a:rPr lang="en" sz="700"/>
              <a:t>1</a:t>
            </a:r>
            <a:endParaRPr sz="700"/>
          </a:p>
        </p:txBody>
      </p:sp>
      <p:sp>
        <p:nvSpPr>
          <p:cNvPr id="1024" name="Google Shape;1024;p83"/>
          <p:cNvSpPr/>
          <p:nvPr/>
        </p:nvSpPr>
        <p:spPr>
          <a:xfrm>
            <a:off x="752256" y="904996"/>
            <a:ext cx="1551000" cy="12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83"/>
          <p:cNvSpPr txBox="1"/>
          <p:nvPr/>
        </p:nvSpPr>
        <p:spPr>
          <a:xfrm>
            <a:off x="742348" y="406124"/>
            <a:ext cx="3645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 sz="800"/>
              <a:t>1</a:t>
            </a:r>
            <a:endParaRPr sz="800"/>
          </a:p>
        </p:txBody>
      </p:sp>
      <p:sp>
        <p:nvSpPr>
          <p:cNvPr id="1026" name="Google Shape;1026;p83"/>
          <p:cNvSpPr txBox="1"/>
          <p:nvPr/>
        </p:nvSpPr>
        <p:spPr>
          <a:xfrm>
            <a:off x="742348" y="1498813"/>
            <a:ext cx="3645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 sz="800"/>
              <a:t>2</a:t>
            </a:r>
            <a:endParaRPr sz="800"/>
          </a:p>
        </p:txBody>
      </p:sp>
      <p:sp>
        <p:nvSpPr>
          <p:cNvPr id="1027" name="Google Shape;1027;p83"/>
          <p:cNvSpPr txBox="1"/>
          <p:nvPr/>
        </p:nvSpPr>
        <p:spPr>
          <a:xfrm>
            <a:off x="742348" y="2591501"/>
            <a:ext cx="3645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 sz="800"/>
              <a:t>3</a:t>
            </a:r>
            <a:endParaRPr sz="800"/>
          </a:p>
        </p:txBody>
      </p:sp>
      <p:sp>
        <p:nvSpPr>
          <p:cNvPr id="1028" name="Google Shape;1028;p83"/>
          <p:cNvSpPr txBox="1"/>
          <p:nvPr/>
        </p:nvSpPr>
        <p:spPr>
          <a:xfrm>
            <a:off x="742348" y="3684190"/>
            <a:ext cx="3645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 sz="800"/>
              <a:t>4</a:t>
            </a:r>
            <a:endParaRPr sz="800"/>
          </a:p>
        </p:txBody>
      </p:sp>
      <p:sp>
        <p:nvSpPr>
          <p:cNvPr id="1029" name="Google Shape;1029;p83"/>
          <p:cNvSpPr/>
          <p:nvPr/>
        </p:nvSpPr>
        <p:spPr>
          <a:xfrm>
            <a:off x="752256" y="2032004"/>
            <a:ext cx="1551000" cy="12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83"/>
          <p:cNvSpPr/>
          <p:nvPr/>
        </p:nvSpPr>
        <p:spPr>
          <a:xfrm>
            <a:off x="752256" y="3184357"/>
            <a:ext cx="1551000" cy="12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83"/>
          <p:cNvSpPr/>
          <p:nvPr/>
        </p:nvSpPr>
        <p:spPr>
          <a:xfrm>
            <a:off x="752256" y="4336711"/>
            <a:ext cx="1551000" cy="12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83"/>
          <p:cNvSpPr/>
          <p:nvPr/>
        </p:nvSpPr>
        <p:spPr>
          <a:xfrm>
            <a:off x="2303282" y="1832986"/>
            <a:ext cx="1262100" cy="52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83"/>
          <p:cNvSpPr txBox="1"/>
          <p:nvPr/>
        </p:nvSpPr>
        <p:spPr>
          <a:xfrm>
            <a:off x="2371770" y="1907895"/>
            <a:ext cx="112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RBC</a:t>
            </a:r>
            <a:r>
              <a:rPr lang="en" sz="700"/>
              <a:t>2</a:t>
            </a:r>
            <a:endParaRPr sz="700"/>
          </a:p>
        </p:txBody>
      </p:sp>
      <p:sp>
        <p:nvSpPr>
          <p:cNvPr id="1034" name="Google Shape;1034;p83"/>
          <p:cNvSpPr/>
          <p:nvPr/>
        </p:nvSpPr>
        <p:spPr>
          <a:xfrm>
            <a:off x="2313189" y="2985340"/>
            <a:ext cx="1262100" cy="52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83"/>
          <p:cNvSpPr txBox="1"/>
          <p:nvPr/>
        </p:nvSpPr>
        <p:spPr>
          <a:xfrm>
            <a:off x="2381677" y="3060249"/>
            <a:ext cx="112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RBC</a:t>
            </a:r>
            <a:r>
              <a:rPr lang="en" sz="700"/>
              <a:t>3</a:t>
            </a:r>
            <a:endParaRPr sz="700"/>
          </a:p>
        </p:txBody>
      </p:sp>
      <p:sp>
        <p:nvSpPr>
          <p:cNvPr id="1036" name="Google Shape;1036;p83"/>
          <p:cNvSpPr/>
          <p:nvPr/>
        </p:nvSpPr>
        <p:spPr>
          <a:xfrm>
            <a:off x="2303282" y="4137694"/>
            <a:ext cx="1262100" cy="52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83"/>
          <p:cNvSpPr txBox="1"/>
          <p:nvPr/>
        </p:nvSpPr>
        <p:spPr>
          <a:xfrm>
            <a:off x="2371770" y="4212603"/>
            <a:ext cx="112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RBC</a:t>
            </a:r>
            <a:r>
              <a:rPr lang="en" sz="700"/>
              <a:t>4</a:t>
            </a:r>
            <a:endParaRPr sz="700"/>
          </a:p>
        </p:txBody>
      </p:sp>
      <p:sp>
        <p:nvSpPr>
          <p:cNvPr id="1038" name="Google Shape;1038;p83"/>
          <p:cNvSpPr txBox="1"/>
          <p:nvPr/>
        </p:nvSpPr>
        <p:spPr>
          <a:xfrm>
            <a:off x="40540" y="4336711"/>
            <a:ext cx="66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buf</a:t>
            </a:r>
            <a:r>
              <a:rPr lang="en" sz="300"/>
              <a:t>4</a:t>
            </a:r>
            <a:r>
              <a:rPr lang="en" sz="800"/>
              <a:t> = [....]</a:t>
            </a:r>
            <a:endParaRPr sz="800"/>
          </a:p>
        </p:txBody>
      </p:sp>
      <p:sp>
        <p:nvSpPr>
          <p:cNvPr id="1039" name="Google Shape;1039;p83"/>
          <p:cNvSpPr txBox="1"/>
          <p:nvPr/>
        </p:nvSpPr>
        <p:spPr>
          <a:xfrm>
            <a:off x="40540" y="2026030"/>
            <a:ext cx="66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buf</a:t>
            </a:r>
            <a:r>
              <a:rPr lang="en" sz="300"/>
              <a:t>2</a:t>
            </a:r>
            <a:r>
              <a:rPr lang="en" sz="800"/>
              <a:t> = [....]</a:t>
            </a:r>
            <a:endParaRPr sz="800"/>
          </a:p>
        </p:txBody>
      </p:sp>
      <p:sp>
        <p:nvSpPr>
          <p:cNvPr id="1040" name="Google Shape;1040;p83"/>
          <p:cNvSpPr txBox="1"/>
          <p:nvPr/>
        </p:nvSpPr>
        <p:spPr>
          <a:xfrm>
            <a:off x="40492" y="3184357"/>
            <a:ext cx="66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buf</a:t>
            </a:r>
            <a:r>
              <a:rPr lang="en" sz="300"/>
              <a:t>3</a:t>
            </a:r>
            <a:r>
              <a:rPr lang="en" sz="800"/>
              <a:t> = [....]</a:t>
            </a:r>
            <a:endParaRPr sz="800"/>
          </a:p>
        </p:txBody>
      </p:sp>
      <p:sp>
        <p:nvSpPr>
          <p:cNvPr id="1041" name="Google Shape;1041;p83"/>
          <p:cNvSpPr txBox="1"/>
          <p:nvPr/>
        </p:nvSpPr>
        <p:spPr>
          <a:xfrm>
            <a:off x="40492" y="867703"/>
            <a:ext cx="66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buf</a:t>
            </a:r>
            <a:r>
              <a:rPr lang="en" sz="300"/>
              <a:t>1</a:t>
            </a:r>
            <a:r>
              <a:rPr lang="en" sz="800"/>
              <a:t> = [....]</a:t>
            </a:r>
            <a:endParaRPr sz="800"/>
          </a:p>
        </p:txBody>
      </p:sp>
      <p:sp>
        <p:nvSpPr>
          <p:cNvPr id="1042" name="Google Shape;1042;p83"/>
          <p:cNvSpPr txBox="1"/>
          <p:nvPr/>
        </p:nvSpPr>
        <p:spPr>
          <a:xfrm>
            <a:off x="1821242" y="406124"/>
            <a:ext cx="3645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lang="en" sz="800"/>
              <a:t>1</a:t>
            </a:r>
            <a:endParaRPr sz="800"/>
          </a:p>
        </p:txBody>
      </p:sp>
      <p:sp>
        <p:nvSpPr>
          <p:cNvPr id="1043" name="Google Shape;1043;p83"/>
          <p:cNvSpPr txBox="1"/>
          <p:nvPr/>
        </p:nvSpPr>
        <p:spPr>
          <a:xfrm>
            <a:off x="1821242" y="3684190"/>
            <a:ext cx="3645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lang="en" sz="800"/>
              <a:t>4</a:t>
            </a:r>
            <a:endParaRPr sz="800"/>
          </a:p>
        </p:txBody>
      </p:sp>
      <p:sp>
        <p:nvSpPr>
          <p:cNvPr id="1044" name="Google Shape;1044;p83"/>
          <p:cNvSpPr txBox="1"/>
          <p:nvPr/>
        </p:nvSpPr>
        <p:spPr>
          <a:xfrm>
            <a:off x="1821242" y="1498813"/>
            <a:ext cx="3645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lang="en" sz="800"/>
              <a:t>2</a:t>
            </a:r>
            <a:endParaRPr sz="800"/>
          </a:p>
        </p:txBody>
      </p:sp>
      <p:sp>
        <p:nvSpPr>
          <p:cNvPr id="1045" name="Google Shape;1045;p83"/>
          <p:cNvSpPr txBox="1"/>
          <p:nvPr/>
        </p:nvSpPr>
        <p:spPr>
          <a:xfrm>
            <a:off x="1821242" y="2591501"/>
            <a:ext cx="3645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lang="en" sz="800"/>
              <a:t>3</a:t>
            </a:r>
            <a:endParaRPr sz="800"/>
          </a:p>
        </p:txBody>
      </p:sp>
      <p:sp>
        <p:nvSpPr>
          <p:cNvPr id="1046" name="Google Shape;1046;p83"/>
          <p:cNvSpPr/>
          <p:nvPr/>
        </p:nvSpPr>
        <p:spPr>
          <a:xfrm rot="5400000">
            <a:off x="2325111" y="1219184"/>
            <a:ext cx="418200" cy="441900"/>
          </a:xfrm>
          <a:prstGeom prst="bentUpArrow">
            <a:avLst>
              <a:gd fmla="val 25000" name="adj1"/>
              <a:gd fmla="val 24224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83"/>
          <p:cNvSpPr/>
          <p:nvPr/>
        </p:nvSpPr>
        <p:spPr>
          <a:xfrm>
            <a:off x="2755150" y="1381975"/>
            <a:ext cx="808200" cy="31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83"/>
          <p:cNvSpPr txBox="1"/>
          <p:nvPr/>
        </p:nvSpPr>
        <p:spPr>
          <a:xfrm>
            <a:off x="2788000" y="1362750"/>
            <a:ext cx="74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ABA</a:t>
            </a:r>
            <a:r>
              <a:rPr lang="en" sz="300"/>
              <a:t>1</a:t>
            </a:r>
            <a:endParaRPr sz="300"/>
          </a:p>
        </p:txBody>
      </p:sp>
      <p:sp>
        <p:nvSpPr>
          <p:cNvPr id="1049" name="Google Shape;1049;p83"/>
          <p:cNvSpPr/>
          <p:nvPr/>
        </p:nvSpPr>
        <p:spPr>
          <a:xfrm rot="5400000">
            <a:off x="2315203" y="2345957"/>
            <a:ext cx="418200" cy="441900"/>
          </a:xfrm>
          <a:prstGeom prst="bentUpArrow">
            <a:avLst>
              <a:gd fmla="val 25000" name="adj1"/>
              <a:gd fmla="val 24224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83"/>
          <p:cNvSpPr/>
          <p:nvPr/>
        </p:nvSpPr>
        <p:spPr>
          <a:xfrm rot="5400000">
            <a:off x="2325111" y="3498311"/>
            <a:ext cx="418200" cy="441900"/>
          </a:xfrm>
          <a:prstGeom prst="bentUpArrow">
            <a:avLst>
              <a:gd fmla="val 25000" name="adj1"/>
              <a:gd fmla="val 24224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83"/>
          <p:cNvSpPr/>
          <p:nvPr/>
        </p:nvSpPr>
        <p:spPr>
          <a:xfrm rot="5400000">
            <a:off x="2325111" y="4650664"/>
            <a:ext cx="418200" cy="441900"/>
          </a:xfrm>
          <a:prstGeom prst="bentUpArrow">
            <a:avLst>
              <a:gd fmla="val 25000" name="adj1"/>
              <a:gd fmla="val 24224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83"/>
          <p:cNvSpPr/>
          <p:nvPr/>
        </p:nvSpPr>
        <p:spPr>
          <a:xfrm>
            <a:off x="2755150" y="2521538"/>
            <a:ext cx="808200" cy="31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83"/>
          <p:cNvSpPr txBox="1"/>
          <p:nvPr/>
        </p:nvSpPr>
        <p:spPr>
          <a:xfrm>
            <a:off x="2788000" y="2502313"/>
            <a:ext cx="74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ABA</a:t>
            </a:r>
            <a:r>
              <a:rPr lang="en" sz="300"/>
              <a:t>2</a:t>
            </a:r>
            <a:endParaRPr sz="300"/>
          </a:p>
        </p:txBody>
      </p:sp>
      <p:sp>
        <p:nvSpPr>
          <p:cNvPr id="1054" name="Google Shape;1054;p83"/>
          <p:cNvSpPr/>
          <p:nvPr/>
        </p:nvSpPr>
        <p:spPr>
          <a:xfrm>
            <a:off x="2755150" y="3673900"/>
            <a:ext cx="808200" cy="31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83"/>
          <p:cNvSpPr txBox="1"/>
          <p:nvPr/>
        </p:nvSpPr>
        <p:spPr>
          <a:xfrm>
            <a:off x="2788000" y="3654675"/>
            <a:ext cx="74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ABA</a:t>
            </a:r>
            <a:r>
              <a:rPr lang="en" sz="300"/>
              <a:t>3</a:t>
            </a:r>
            <a:endParaRPr sz="300"/>
          </a:p>
        </p:txBody>
      </p:sp>
      <p:sp>
        <p:nvSpPr>
          <p:cNvPr id="1056" name="Google Shape;1056;p83"/>
          <p:cNvSpPr/>
          <p:nvPr/>
        </p:nvSpPr>
        <p:spPr>
          <a:xfrm>
            <a:off x="2755150" y="4826250"/>
            <a:ext cx="808200" cy="31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83"/>
          <p:cNvSpPr txBox="1"/>
          <p:nvPr/>
        </p:nvSpPr>
        <p:spPr>
          <a:xfrm>
            <a:off x="2788000" y="4807025"/>
            <a:ext cx="74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ABA</a:t>
            </a:r>
            <a:r>
              <a:rPr lang="en" sz="300"/>
              <a:t>4</a:t>
            </a:r>
            <a:endParaRPr sz="300"/>
          </a:p>
        </p:txBody>
      </p:sp>
      <p:sp>
        <p:nvSpPr>
          <p:cNvPr id="1058" name="Google Shape;1058;p83"/>
          <p:cNvSpPr txBox="1"/>
          <p:nvPr/>
        </p:nvSpPr>
        <p:spPr>
          <a:xfrm>
            <a:off x="2421400" y="1300950"/>
            <a:ext cx="205800" cy="14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0/1</a:t>
            </a:r>
            <a:endParaRPr sz="700"/>
          </a:p>
        </p:txBody>
      </p:sp>
      <p:sp>
        <p:nvSpPr>
          <p:cNvPr id="1059" name="Google Shape;1059;p83"/>
          <p:cNvSpPr txBox="1"/>
          <p:nvPr/>
        </p:nvSpPr>
        <p:spPr>
          <a:xfrm>
            <a:off x="2431300" y="2428650"/>
            <a:ext cx="205800" cy="14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0/1</a:t>
            </a:r>
            <a:endParaRPr sz="700"/>
          </a:p>
        </p:txBody>
      </p:sp>
      <p:sp>
        <p:nvSpPr>
          <p:cNvPr id="1060" name="Google Shape;1060;p83"/>
          <p:cNvSpPr txBox="1"/>
          <p:nvPr/>
        </p:nvSpPr>
        <p:spPr>
          <a:xfrm>
            <a:off x="2431300" y="3580775"/>
            <a:ext cx="205800" cy="14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0/1</a:t>
            </a:r>
            <a:endParaRPr sz="700"/>
          </a:p>
        </p:txBody>
      </p:sp>
      <p:sp>
        <p:nvSpPr>
          <p:cNvPr id="1061" name="Google Shape;1061;p83"/>
          <p:cNvSpPr txBox="1"/>
          <p:nvPr/>
        </p:nvSpPr>
        <p:spPr>
          <a:xfrm>
            <a:off x="2431300" y="4725975"/>
            <a:ext cx="205800" cy="14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0/1</a:t>
            </a:r>
            <a:endParaRPr sz="700"/>
          </a:p>
        </p:txBody>
      </p:sp>
      <p:sp>
        <p:nvSpPr>
          <p:cNvPr id="1062" name="Google Shape;1062;p83"/>
          <p:cNvSpPr txBox="1"/>
          <p:nvPr/>
        </p:nvSpPr>
        <p:spPr>
          <a:xfrm>
            <a:off x="752250" y="3184350"/>
            <a:ext cx="80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Threshold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Encryption</a:t>
            </a:r>
            <a:endParaRPr sz="800"/>
          </a:p>
        </p:txBody>
      </p:sp>
      <p:sp>
        <p:nvSpPr>
          <p:cNvPr id="1063" name="Google Shape;1063;p83"/>
          <p:cNvSpPr txBox="1"/>
          <p:nvPr/>
        </p:nvSpPr>
        <p:spPr>
          <a:xfrm>
            <a:off x="752250" y="2029713"/>
            <a:ext cx="80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Threshold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Encryption</a:t>
            </a:r>
            <a:endParaRPr sz="800"/>
          </a:p>
        </p:txBody>
      </p:sp>
      <p:sp>
        <p:nvSpPr>
          <p:cNvPr id="1064" name="Google Shape;1064;p83"/>
          <p:cNvSpPr txBox="1"/>
          <p:nvPr/>
        </p:nvSpPr>
        <p:spPr>
          <a:xfrm>
            <a:off x="752250" y="905000"/>
            <a:ext cx="80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Threshold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Encryption</a:t>
            </a:r>
            <a:endParaRPr sz="800"/>
          </a:p>
        </p:txBody>
      </p:sp>
      <p:sp>
        <p:nvSpPr>
          <p:cNvPr id="1065" name="Google Shape;1065;p83"/>
          <p:cNvSpPr txBox="1"/>
          <p:nvPr/>
        </p:nvSpPr>
        <p:spPr>
          <a:xfrm>
            <a:off x="752250" y="4338975"/>
            <a:ext cx="80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Threshold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Encryption</a:t>
            </a:r>
            <a:endParaRPr sz="800"/>
          </a:p>
        </p:txBody>
      </p:sp>
      <p:sp>
        <p:nvSpPr>
          <p:cNvPr id="1066" name="Google Shape;1066;p83"/>
          <p:cNvSpPr/>
          <p:nvPr/>
        </p:nvSpPr>
        <p:spPr>
          <a:xfrm>
            <a:off x="3585100" y="905000"/>
            <a:ext cx="919500" cy="12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83"/>
          <p:cNvSpPr/>
          <p:nvPr/>
        </p:nvSpPr>
        <p:spPr>
          <a:xfrm>
            <a:off x="4514400" y="705950"/>
            <a:ext cx="12621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83"/>
          <p:cNvSpPr txBox="1"/>
          <p:nvPr/>
        </p:nvSpPr>
        <p:spPr>
          <a:xfrm>
            <a:off x="4524200" y="768350"/>
            <a:ext cx="126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lang="en" sz="700">
                <a:solidFill>
                  <a:schemeClr val="dk1"/>
                </a:solidFill>
              </a:rPr>
              <a:t>1</a:t>
            </a:r>
            <a:r>
              <a:rPr lang="en"/>
              <a:t>, V</a:t>
            </a:r>
            <a:r>
              <a:rPr lang="en" sz="700">
                <a:solidFill>
                  <a:schemeClr val="dk1"/>
                </a:solidFill>
              </a:rPr>
              <a:t>2</a:t>
            </a:r>
            <a:r>
              <a:rPr lang="en"/>
              <a:t>, V</a:t>
            </a:r>
            <a:r>
              <a:rPr lang="en" sz="700">
                <a:solidFill>
                  <a:schemeClr val="dk1"/>
                </a:solidFill>
              </a:rPr>
              <a:t>3</a:t>
            </a:r>
            <a:r>
              <a:rPr lang="en"/>
              <a:t>, V</a:t>
            </a:r>
            <a:r>
              <a:rPr lang="en" sz="700">
                <a:solidFill>
                  <a:schemeClr val="dk1"/>
                </a:solidFill>
              </a:rPr>
              <a:t>4</a:t>
            </a:r>
            <a:endParaRPr/>
          </a:p>
        </p:txBody>
      </p:sp>
      <p:sp>
        <p:nvSpPr>
          <p:cNvPr id="1069" name="Google Shape;1069;p83"/>
          <p:cNvSpPr/>
          <p:nvPr/>
        </p:nvSpPr>
        <p:spPr>
          <a:xfrm>
            <a:off x="4524200" y="1382363"/>
            <a:ext cx="808200" cy="30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83"/>
          <p:cNvSpPr txBox="1"/>
          <p:nvPr/>
        </p:nvSpPr>
        <p:spPr>
          <a:xfrm>
            <a:off x="4524875" y="1385088"/>
            <a:ext cx="80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1, 1, 1, 1</a:t>
            </a:r>
            <a:endParaRPr sz="800"/>
          </a:p>
        </p:txBody>
      </p:sp>
      <p:sp>
        <p:nvSpPr>
          <p:cNvPr id="1071" name="Google Shape;1071;p83"/>
          <p:cNvSpPr/>
          <p:nvPr/>
        </p:nvSpPr>
        <p:spPr>
          <a:xfrm>
            <a:off x="3587050" y="2043338"/>
            <a:ext cx="919500" cy="12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83"/>
          <p:cNvSpPr/>
          <p:nvPr/>
        </p:nvSpPr>
        <p:spPr>
          <a:xfrm>
            <a:off x="4516350" y="1844288"/>
            <a:ext cx="12621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83"/>
          <p:cNvSpPr txBox="1"/>
          <p:nvPr/>
        </p:nvSpPr>
        <p:spPr>
          <a:xfrm>
            <a:off x="4526150" y="1906688"/>
            <a:ext cx="126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lang="en" sz="700">
                <a:solidFill>
                  <a:schemeClr val="dk1"/>
                </a:solidFill>
              </a:rPr>
              <a:t>1</a:t>
            </a:r>
            <a:r>
              <a:rPr lang="en"/>
              <a:t>, V</a:t>
            </a:r>
            <a:r>
              <a:rPr lang="en" sz="700">
                <a:solidFill>
                  <a:schemeClr val="dk1"/>
                </a:solidFill>
              </a:rPr>
              <a:t>2</a:t>
            </a:r>
            <a:r>
              <a:rPr lang="en"/>
              <a:t>, V</a:t>
            </a:r>
            <a:r>
              <a:rPr lang="en" sz="700">
                <a:solidFill>
                  <a:schemeClr val="dk1"/>
                </a:solidFill>
              </a:rPr>
              <a:t>3</a:t>
            </a:r>
            <a:r>
              <a:rPr lang="en"/>
              <a:t>, V</a:t>
            </a:r>
            <a:r>
              <a:rPr lang="en" sz="700">
                <a:solidFill>
                  <a:schemeClr val="dk1"/>
                </a:solidFill>
              </a:rPr>
              <a:t>4</a:t>
            </a:r>
            <a:endParaRPr/>
          </a:p>
        </p:txBody>
      </p:sp>
      <p:sp>
        <p:nvSpPr>
          <p:cNvPr id="1074" name="Google Shape;1074;p83"/>
          <p:cNvSpPr/>
          <p:nvPr/>
        </p:nvSpPr>
        <p:spPr>
          <a:xfrm>
            <a:off x="4504600" y="2524200"/>
            <a:ext cx="808200" cy="30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83"/>
          <p:cNvSpPr txBox="1"/>
          <p:nvPr/>
        </p:nvSpPr>
        <p:spPr>
          <a:xfrm>
            <a:off x="4505275" y="2526925"/>
            <a:ext cx="80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1, 1, 1, 1</a:t>
            </a:r>
            <a:endParaRPr sz="800"/>
          </a:p>
        </p:txBody>
      </p:sp>
      <p:sp>
        <p:nvSpPr>
          <p:cNvPr id="1076" name="Google Shape;1076;p83"/>
          <p:cNvSpPr/>
          <p:nvPr/>
        </p:nvSpPr>
        <p:spPr>
          <a:xfrm>
            <a:off x="3585100" y="3188688"/>
            <a:ext cx="919500" cy="12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83"/>
          <p:cNvSpPr/>
          <p:nvPr/>
        </p:nvSpPr>
        <p:spPr>
          <a:xfrm>
            <a:off x="4514400" y="2989638"/>
            <a:ext cx="12621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83"/>
          <p:cNvSpPr txBox="1"/>
          <p:nvPr/>
        </p:nvSpPr>
        <p:spPr>
          <a:xfrm>
            <a:off x="4524200" y="3052038"/>
            <a:ext cx="126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lang="en" sz="700">
                <a:solidFill>
                  <a:schemeClr val="dk1"/>
                </a:solidFill>
              </a:rPr>
              <a:t>1</a:t>
            </a:r>
            <a:r>
              <a:rPr lang="en"/>
              <a:t>, V</a:t>
            </a:r>
            <a:r>
              <a:rPr lang="en" sz="700">
                <a:solidFill>
                  <a:schemeClr val="dk1"/>
                </a:solidFill>
              </a:rPr>
              <a:t>2</a:t>
            </a:r>
            <a:r>
              <a:rPr lang="en"/>
              <a:t>, V</a:t>
            </a:r>
            <a:r>
              <a:rPr lang="en" sz="700">
                <a:solidFill>
                  <a:schemeClr val="dk1"/>
                </a:solidFill>
              </a:rPr>
              <a:t>3</a:t>
            </a:r>
            <a:r>
              <a:rPr lang="en"/>
              <a:t>, V</a:t>
            </a:r>
            <a:r>
              <a:rPr lang="en" sz="700">
                <a:solidFill>
                  <a:schemeClr val="dk1"/>
                </a:solidFill>
              </a:rPr>
              <a:t>4</a:t>
            </a:r>
            <a:endParaRPr/>
          </a:p>
        </p:txBody>
      </p:sp>
      <p:sp>
        <p:nvSpPr>
          <p:cNvPr id="1079" name="Google Shape;1079;p83"/>
          <p:cNvSpPr/>
          <p:nvPr/>
        </p:nvSpPr>
        <p:spPr>
          <a:xfrm>
            <a:off x="4504263" y="3671525"/>
            <a:ext cx="808200" cy="30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83"/>
          <p:cNvSpPr txBox="1"/>
          <p:nvPr/>
        </p:nvSpPr>
        <p:spPr>
          <a:xfrm>
            <a:off x="4504938" y="3674250"/>
            <a:ext cx="80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1, 1, 1, 1</a:t>
            </a:r>
            <a:endParaRPr sz="800"/>
          </a:p>
        </p:txBody>
      </p:sp>
      <p:sp>
        <p:nvSpPr>
          <p:cNvPr id="1081" name="Google Shape;1081;p83"/>
          <p:cNvSpPr/>
          <p:nvPr/>
        </p:nvSpPr>
        <p:spPr>
          <a:xfrm>
            <a:off x="3585100" y="4338000"/>
            <a:ext cx="919500" cy="12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83"/>
          <p:cNvSpPr/>
          <p:nvPr/>
        </p:nvSpPr>
        <p:spPr>
          <a:xfrm>
            <a:off x="4514400" y="4138950"/>
            <a:ext cx="12621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83"/>
          <p:cNvSpPr txBox="1"/>
          <p:nvPr/>
        </p:nvSpPr>
        <p:spPr>
          <a:xfrm>
            <a:off x="4524200" y="4201350"/>
            <a:ext cx="126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lang="en" sz="700">
                <a:solidFill>
                  <a:schemeClr val="dk1"/>
                </a:solidFill>
              </a:rPr>
              <a:t>1</a:t>
            </a:r>
            <a:r>
              <a:rPr lang="en"/>
              <a:t>, V</a:t>
            </a:r>
            <a:r>
              <a:rPr lang="en" sz="700">
                <a:solidFill>
                  <a:schemeClr val="dk1"/>
                </a:solidFill>
              </a:rPr>
              <a:t>2</a:t>
            </a:r>
            <a:r>
              <a:rPr lang="en"/>
              <a:t>, V</a:t>
            </a:r>
            <a:r>
              <a:rPr lang="en" sz="700">
                <a:solidFill>
                  <a:schemeClr val="dk1"/>
                </a:solidFill>
              </a:rPr>
              <a:t>3</a:t>
            </a:r>
            <a:r>
              <a:rPr lang="en"/>
              <a:t>, V</a:t>
            </a:r>
            <a:r>
              <a:rPr lang="en" sz="700">
                <a:solidFill>
                  <a:schemeClr val="dk1"/>
                </a:solidFill>
              </a:rPr>
              <a:t>4</a:t>
            </a:r>
            <a:endParaRPr/>
          </a:p>
        </p:txBody>
      </p:sp>
      <p:sp>
        <p:nvSpPr>
          <p:cNvPr id="1084" name="Google Shape;1084;p83"/>
          <p:cNvSpPr/>
          <p:nvPr/>
        </p:nvSpPr>
        <p:spPr>
          <a:xfrm>
            <a:off x="4503938" y="4820850"/>
            <a:ext cx="808200" cy="30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83"/>
          <p:cNvSpPr txBox="1"/>
          <p:nvPr/>
        </p:nvSpPr>
        <p:spPr>
          <a:xfrm>
            <a:off x="4504613" y="4823575"/>
            <a:ext cx="80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1, 1, 1, 1</a:t>
            </a:r>
            <a:endParaRPr sz="800"/>
          </a:p>
        </p:txBody>
      </p:sp>
      <p:sp>
        <p:nvSpPr>
          <p:cNvPr id="1086" name="Google Shape;1086;p83"/>
          <p:cNvSpPr/>
          <p:nvPr/>
        </p:nvSpPr>
        <p:spPr>
          <a:xfrm>
            <a:off x="5776500" y="917775"/>
            <a:ext cx="742500" cy="12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83"/>
          <p:cNvSpPr/>
          <p:nvPr/>
        </p:nvSpPr>
        <p:spPr>
          <a:xfrm>
            <a:off x="6529250" y="718725"/>
            <a:ext cx="12621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83"/>
          <p:cNvSpPr txBox="1"/>
          <p:nvPr/>
        </p:nvSpPr>
        <p:spPr>
          <a:xfrm>
            <a:off x="6539050" y="781125"/>
            <a:ext cx="126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lang="en" sz="700">
                <a:solidFill>
                  <a:schemeClr val="dk1"/>
                </a:solidFill>
              </a:rPr>
              <a:t>1</a:t>
            </a:r>
            <a:r>
              <a:rPr lang="en"/>
              <a:t>, V</a:t>
            </a:r>
            <a:r>
              <a:rPr lang="en" sz="700">
                <a:solidFill>
                  <a:schemeClr val="dk1"/>
                </a:solidFill>
              </a:rPr>
              <a:t>2</a:t>
            </a:r>
            <a:r>
              <a:rPr lang="en"/>
              <a:t>, V</a:t>
            </a:r>
            <a:r>
              <a:rPr lang="en" sz="700">
                <a:solidFill>
                  <a:schemeClr val="dk1"/>
                </a:solidFill>
              </a:rPr>
              <a:t>3</a:t>
            </a:r>
            <a:r>
              <a:rPr lang="en"/>
              <a:t>, V</a:t>
            </a:r>
            <a:r>
              <a:rPr lang="en" sz="700">
                <a:solidFill>
                  <a:schemeClr val="dk1"/>
                </a:solidFill>
              </a:rPr>
              <a:t>4</a:t>
            </a:r>
            <a:endParaRPr/>
          </a:p>
        </p:txBody>
      </p:sp>
      <p:sp>
        <p:nvSpPr>
          <p:cNvPr id="1089" name="Google Shape;1089;p83"/>
          <p:cNvSpPr/>
          <p:nvPr/>
        </p:nvSpPr>
        <p:spPr>
          <a:xfrm>
            <a:off x="7790900" y="917775"/>
            <a:ext cx="742500" cy="12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83"/>
          <p:cNvSpPr/>
          <p:nvPr/>
        </p:nvSpPr>
        <p:spPr>
          <a:xfrm>
            <a:off x="8534300" y="727725"/>
            <a:ext cx="491100" cy="50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83"/>
          <p:cNvSpPr txBox="1"/>
          <p:nvPr/>
        </p:nvSpPr>
        <p:spPr>
          <a:xfrm>
            <a:off x="8531352" y="723825"/>
            <a:ext cx="49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Block</a:t>
            </a:r>
            <a:r>
              <a:rPr lang="en" sz="500"/>
              <a:t>r</a:t>
            </a:r>
            <a:endParaRPr sz="5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</a:t>
            </a:r>
            <a:r>
              <a:rPr lang="en" sz="300"/>
              <a:t>1</a:t>
            </a:r>
            <a:r>
              <a:rPr lang="en" sz="800"/>
              <a:t>, B</a:t>
            </a:r>
            <a:r>
              <a:rPr lang="en" sz="300">
                <a:solidFill>
                  <a:schemeClr val="dk1"/>
                </a:solidFill>
              </a:rPr>
              <a:t>2</a:t>
            </a:r>
            <a:endParaRPr sz="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</a:t>
            </a:r>
            <a:r>
              <a:rPr lang="en" sz="300">
                <a:solidFill>
                  <a:schemeClr val="dk1"/>
                </a:solidFill>
              </a:rPr>
              <a:t>3</a:t>
            </a:r>
            <a:r>
              <a:rPr lang="en" sz="800"/>
              <a:t>, B</a:t>
            </a:r>
            <a:r>
              <a:rPr lang="en" sz="300">
                <a:solidFill>
                  <a:schemeClr val="dk1"/>
                </a:solidFill>
              </a:rPr>
              <a:t>4</a:t>
            </a:r>
            <a:endParaRPr sz="800"/>
          </a:p>
        </p:txBody>
      </p:sp>
      <p:sp>
        <p:nvSpPr>
          <p:cNvPr id="1092" name="Google Shape;1092;p83"/>
          <p:cNvSpPr txBox="1"/>
          <p:nvPr/>
        </p:nvSpPr>
        <p:spPr>
          <a:xfrm>
            <a:off x="7758050" y="905000"/>
            <a:ext cx="80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Threshold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Decryption</a:t>
            </a:r>
            <a:endParaRPr sz="800"/>
          </a:p>
        </p:txBody>
      </p:sp>
      <p:sp>
        <p:nvSpPr>
          <p:cNvPr id="1093" name="Google Shape;1093;p83"/>
          <p:cNvSpPr/>
          <p:nvPr/>
        </p:nvSpPr>
        <p:spPr>
          <a:xfrm>
            <a:off x="5790350" y="1998363"/>
            <a:ext cx="742500" cy="12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83"/>
          <p:cNvSpPr/>
          <p:nvPr/>
        </p:nvSpPr>
        <p:spPr>
          <a:xfrm>
            <a:off x="6543100" y="1799313"/>
            <a:ext cx="12621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83"/>
          <p:cNvSpPr txBox="1"/>
          <p:nvPr/>
        </p:nvSpPr>
        <p:spPr>
          <a:xfrm>
            <a:off x="6552900" y="1861713"/>
            <a:ext cx="126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lang="en" sz="700">
                <a:solidFill>
                  <a:schemeClr val="dk1"/>
                </a:solidFill>
              </a:rPr>
              <a:t>1</a:t>
            </a:r>
            <a:r>
              <a:rPr lang="en"/>
              <a:t>, V</a:t>
            </a:r>
            <a:r>
              <a:rPr lang="en" sz="700">
                <a:solidFill>
                  <a:schemeClr val="dk1"/>
                </a:solidFill>
              </a:rPr>
              <a:t>2</a:t>
            </a:r>
            <a:r>
              <a:rPr lang="en"/>
              <a:t>, V</a:t>
            </a:r>
            <a:r>
              <a:rPr lang="en" sz="700">
                <a:solidFill>
                  <a:schemeClr val="dk1"/>
                </a:solidFill>
              </a:rPr>
              <a:t>3</a:t>
            </a:r>
            <a:r>
              <a:rPr lang="en"/>
              <a:t>, V</a:t>
            </a:r>
            <a:r>
              <a:rPr lang="en" sz="700">
                <a:solidFill>
                  <a:schemeClr val="dk1"/>
                </a:solidFill>
              </a:rPr>
              <a:t>4</a:t>
            </a:r>
            <a:endParaRPr/>
          </a:p>
        </p:txBody>
      </p:sp>
      <p:sp>
        <p:nvSpPr>
          <p:cNvPr id="1096" name="Google Shape;1096;p83"/>
          <p:cNvSpPr/>
          <p:nvPr/>
        </p:nvSpPr>
        <p:spPr>
          <a:xfrm>
            <a:off x="7804750" y="1998363"/>
            <a:ext cx="742500" cy="12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83"/>
          <p:cNvSpPr/>
          <p:nvPr/>
        </p:nvSpPr>
        <p:spPr>
          <a:xfrm>
            <a:off x="8548150" y="1808313"/>
            <a:ext cx="491100" cy="50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83"/>
          <p:cNvSpPr txBox="1"/>
          <p:nvPr/>
        </p:nvSpPr>
        <p:spPr>
          <a:xfrm>
            <a:off x="8545202" y="1804413"/>
            <a:ext cx="49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Block</a:t>
            </a:r>
            <a:r>
              <a:rPr lang="en" sz="500"/>
              <a:t>r</a:t>
            </a:r>
            <a:endParaRPr sz="5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</a:t>
            </a:r>
            <a:r>
              <a:rPr lang="en" sz="300"/>
              <a:t>1</a:t>
            </a:r>
            <a:r>
              <a:rPr lang="en" sz="800"/>
              <a:t>, B</a:t>
            </a:r>
            <a:r>
              <a:rPr lang="en" sz="300">
                <a:solidFill>
                  <a:schemeClr val="dk1"/>
                </a:solidFill>
              </a:rPr>
              <a:t>2</a:t>
            </a:r>
            <a:endParaRPr sz="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</a:t>
            </a:r>
            <a:r>
              <a:rPr lang="en" sz="300">
                <a:solidFill>
                  <a:schemeClr val="dk1"/>
                </a:solidFill>
              </a:rPr>
              <a:t>3</a:t>
            </a:r>
            <a:r>
              <a:rPr lang="en" sz="800"/>
              <a:t>, B</a:t>
            </a:r>
            <a:r>
              <a:rPr lang="en" sz="300">
                <a:solidFill>
                  <a:schemeClr val="dk1"/>
                </a:solidFill>
              </a:rPr>
              <a:t>4</a:t>
            </a:r>
            <a:endParaRPr sz="800"/>
          </a:p>
        </p:txBody>
      </p:sp>
      <p:sp>
        <p:nvSpPr>
          <p:cNvPr id="1099" name="Google Shape;1099;p83"/>
          <p:cNvSpPr txBox="1"/>
          <p:nvPr/>
        </p:nvSpPr>
        <p:spPr>
          <a:xfrm>
            <a:off x="7771900" y="1985588"/>
            <a:ext cx="80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Threshold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Decryption</a:t>
            </a:r>
            <a:endParaRPr sz="800"/>
          </a:p>
        </p:txBody>
      </p:sp>
      <p:sp>
        <p:nvSpPr>
          <p:cNvPr id="1100" name="Google Shape;1100;p83"/>
          <p:cNvSpPr/>
          <p:nvPr/>
        </p:nvSpPr>
        <p:spPr>
          <a:xfrm>
            <a:off x="5786450" y="3150713"/>
            <a:ext cx="742500" cy="12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83"/>
          <p:cNvSpPr/>
          <p:nvPr/>
        </p:nvSpPr>
        <p:spPr>
          <a:xfrm>
            <a:off x="6539200" y="2951663"/>
            <a:ext cx="12621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83"/>
          <p:cNvSpPr txBox="1"/>
          <p:nvPr/>
        </p:nvSpPr>
        <p:spPr>
          <a:xfrm>
            <a:off x="6549000" y="3014063"/>
            <a:ext cx="126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lang="en" sz="700">
                <a:solidFill>
                  <a:schemeClr val="dk1"/>
                </a:solidFill>
              </a:rPr>
              <a:t>1</a:t>
            </a:r>
            <a:r>
              <a:rPr lang="en"/>
              <a:t>, V</a:t>
            </a:r>
            <a:r>
              <a:rPr lang="en" sz="700">
                <a:solidFill>
                  <a:schemeClr val="dk1"/>
                </a:solidFill>
              </a:rPr>
              <a:t>2</a:t>
            </a:r>
            <a:r>
              <a:rPr lang="en"/>
              <a:t>, V</a:t>
            </a:r>
            <a:r>
              <a:rPr lang="en" sz="700">
                <a:solidFill>
                  <a:schemeClr val="dk1"/>
                </a:solidFill>
              </a:rPr>
              <a:t>3</a:t>
            </a:r>
            <a:r>
              <a:rPr lang="en"/>
              <a:t>, V</a:t>
            </a:r>
            <a:r>
              <a:rPr lang="en" sz="700">
                <a:solidFill>
                  <a:schemeClr val="dk1"/>
                </a:solidFill>
              </a:rPr>
              <a:t>4</a:t>
            </a:r>
            <a:endParaRPr/>
          </a:p>
        </p:txBody>
      </p:sp>
      <p:sp>
        <p:nvSpPr>
          <p:cNvPr id="1103" name="Google Shape;1103;p83"/>
          <p:cNvSpPr/>
          <p:nvPr/>
        </p:nvSpPr>
        <p:spPr>
          <a:xfrm>
            <a:off x="7800850" y="3150713"/>
            <a:ext cx="742500" cy="12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83"/>
          <p:cNvSpPr/>
          <p:nvPr/>
        </p:nvSpPr>
        <p:spPr>
          <a:xfrm>
            <a:off x="8544250" y="2960663"/>
            <a:ext cx="491100" cy="50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83"/>
          <p:cNvSpPr txBox="1"/>
          <p:nvPr/>
        </p:nvSpPr>
        <p:spPr>
          <a:xfrm>
            <a:off x="8541302" y="2956763"/>
            <a:ext cx="49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Block</a:t>
            </a:r>
            <a:r>
              <a:rPr lang="en" sz="500"/>
              <a:t>r</a:t>
            </a:r>
            <a:endParaRPr sz="5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</a:t>
            </a:r>
            <a:r>
              <a:rPr lang="en" sz="300"/>
              <a:t>1</a:t>
            </a:r>
            <a:r>
              <a:rPr lang="en" sz="800"/>
              <a:t>, B</a:t>
            </a:r>
            <a:r>
              <a:rPr lang="en" sz="300">
                <a:solidFill>
                  <a:schemeClr val="dk1"/>
                </a:solidFill>
              </a:rPr>
              <a:t>2</a:t>
            </a:r>
            <a:endParaRPr sz="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</a:t>
            </a:r>
            <a:r>
              <a:rPr lang="en" sz="300">
                <a:solidFill>
                  <a:schemeClr val="dk1"/>
                </a:solidFill>
              </a:rPr>
              <a:t>3</a:t>
            </a:r>
            <a:r>
              <a:rPr lang="en" sz="800"/>
              <a:t>, B</a:t>
            </a:r>
            <a:r>
              <a:rPr lang="en" sz="300">
                <a:solidFill>
                  <a:schemeClr val="dk1"/>
                </a:solidFill>
              </a:rPr>
              <a:t>4</a:t>
            </a:r>
            <a:endParaRPr sz="800"/>
          </a:p>
        </p:txBody>
      </p:sp>
      <p:sp>
        <p:nvSpPr>
          <p:cNvPr id="1106" name="Google Shape;1106;p83"/>
          <p:cNvSpPr txBox="1"/>
          <p:nvPr/>
        </p:nvSpPr>
        <p:spPr>
          <a:xfrm>
            <a:off x="7768000" y="3137938"/>
            <a:ext cx="80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Threshold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Decryption</a:t>
            </a:r>
            <a:endParaRPr sz="800"/>
          </a:p>
        </p:txBody>
      </p:sp>
      <p:sp>
        <p:nvSpPr>
          <p:cNvPr id="1107" name="Google Shape;1107;p83"/>
          <p:cNvSpPr/>
          <p:nvPr/>
        </p:nvSpPr>
        <p:spPr>
          <a:xfrm>
            <a:off x="5776500" y="4308175"/>
            <a:ext cx="742500" cy="12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83"/>
          <p:cNvSpPr/>
          <p:nvPr/>
        </p:nvSpPr>
        <p:spPr>
          <a:xfrm>
            <a:off x="6529250" y="4109125"/>
            <a:ext cx="12621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83"/>
          <p:cNvSpPr txBox="1"/>
          <p:nvPr/>
        </p:nvSpPr>
        <p:spPr>
          <a:xfrm>
            <a:off x="6539050" y="4171525"/>
            <a:ext cx="126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lang="en" sz="700">
                <a:solidFill>
                  <a:schemeClr val="dk1"/>
                </a:solidFill>
              </a:rPr>
              <a:t>1</a:t>
            </a:r>
            <a:r>
              <a:rPr lang="en"/>
              <a:t>, V</a:t>
            </a:r>
            <a:r>
              <a:rPr lang="en" sz="700">
                <a:solidFill>
                  <a:schemeClr val="dk1"/>
                </a:solidFill>
              </a:rPr>
              <a:t>2</a:t>
            </a:r>
            <a:r>
              <a:rPr lang="en"/>
              <a:t>, V</a:t>
            </a:r>
            <a:r>
              <a:rPr lang="en" sz="700">
                <a:solidFill>
                  <a:schemeClr val="dk1"/>
                </a:solidFill>
              </a:rPr>
              <a:t>3</a:t>
            </a:r>
            <a:r>
              <a:rPr lang="en"/>
              <a:t>, V</a:t>
            </a:r>
            <a:r>
              <a:rPr lang="en" sz="700">
                <a:solidFill>
                  <a:schemeClr val="dk1"/>
                </a:solidFill>
              </a:rPr>
              <a:t>4</a:t>
            </a:r>
            <a:endParaRPr/>
          </a:p>
        </p:txBody>
      </p:sp>
      <p:sp>
        <p:nvSpPr>
          <p:cNvPr id="1110" name="Google Shape;1110;p83"/>
          <p:cNvSpPr/>
          <p:nvPr/>
        </p:nvSpPr>
        <p:spPr>
          <a:xfrm>
            <a:off x="7790900" y="4308175"/>
            <a:ext cx="742500" cy="12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83"/>
          <p:cNvSpPr/>
          <p:nvPr/>
        </p:nvSpPr>
        <p:spPr>
          <a:xfrm>
            <a:off x="8534300" y="4118125"/>
            <a:ext cx="491100" cy="50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83"/>
          <p:cNvSpPr txBox="1"/>
          <p:nvPr/>
        </p:nvSpPr>
        <p:spPr>
          <a:xfrm>
            <a:off x="8531352" y="4114225"/>
            <a:ext cx="49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Block</a:t>
            </a:r>
            <a:r>
              <a:rPr lang="en" sz="500"/>
              <a:t>r</a:t>
            </a:r>
            <a:endParaRPr sz="5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</a:t>
            </a:r>
            <a:r>
              <a:rPr lang="en" sz="300"/>
              <a:t>1</a:t>
            </a:r>
            <a:r>
              <a:rPr lang="en" sz="800"/>
              <a:t>, B</a:t>
            </a:r>
            <a:r>
              <a:rPr lang="en" sz="300">
                <a:solidFill>
                  <a:schemeClr val="dk1"/>
                </a:solidFill>
              </a:rPr>
              <a:t>2</a:t>
            </a:r>
            <a:endParaRPr sz="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</a:t>
            </a:r>
            <a:r>
              <a:rPr lang="en" sz="300">
                <a:solidFill>
                  <a:schemeClr val="dk1"/>
                </a:solidFill>
              </a:rPr>
              <a:t>3</a:t>
            </a:r>
            <a:r>
              <a:rPr lang="en" sz="800"/>
              <a:t>, B</a:t>
            </a:r>
            <a:r>
              <a:rPr lang="en" sz="300">
                <a:solidFill>
                  <a:schemeClr val="dk1"/>
                </a:solidFill>
              </a:rPr>
              <a:t>4</a:t>
            </a:r>
            <a:endParaRPr sz="800"/>
          </a:p>
        </p:txBody>
      </p:sp>
      <p:sp>
        <p:nvSpPr>
          <p:cNvPr id="1113" name="Google Shape;1113;p83"/>
          <p:cNvSpPr txBox="1"/>
          <p:nvPr/>
        </p:nvSpPr>
        <p:spPr>
          <a:xfrm>
            <a:off x="7758050" y="4295400"/>
            <a:ext cx="80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Threshold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Decryption</a:t>
            </a:r>
            <a:endParaRPr sz="800"/>
          </a:p>
        </p:txBody>
      </p:sp>
      <p:sp>
        <p:nvSpPr>
          <p:cNvPr id="1114" name="Google Shape;1114;p83"/>
          <p:cNvSpPr/>
          <p:nvPr/>
        </p:nvSpPr>
        <p:spPr>
          <a:xfrm>
            <a:off x="3584025" y="1474175"/>
            <a:ext cx="919500" cy="12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83"/>
          <p:cNvSpPr/>
          <p:nvPr/>
        </p:nvSpPr>
        <p:spPr>
          <a:xfrm>
            <a:off x="3573250" y="2616025"/>
            <a:ext cx="919500" cy="12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83"/>
          <p:cNvSpPr/>
          <p:nvPr/>
        </p:nvSpPr>
        <p:spPr>
          <a:xfrm>
            <a:off x="3574400" y="3763350"/>
            <a:ext cx="919500" cy="12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83"/>
          <p:cNvSpPr/>
          <p:nvPr/>
        </p:nvSpPr>
        <p:spPr>
          <a:xfrm>
            <a:off x="3573900" y="4921200"/>
            <a:ext cx="919500" cy="12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8" name="Google Shape;1118;p83"/>
          <p:cNvSpPr/>
          <p:nvPr/>
        </p:nvSpPr>
        <p:spPr>
          <a:xfrm>
            <a:off x="5354425" y="1243725"/>
            <a:ext cx="418200" cy="338700"/>
          </a:xfrm>
          <a:prstGeom prst="bentUpArrow">
            <a:avLst>
              <a:gd fmla="val 25000" name="adj1"/>
              <a:gd fmla="val 24224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83"/>
          <p:cNvSpPr/>
          <p:nvPr/>
        </p:nvSpPr>
        <p:spPr>
          <a:xfrm>
            <a:off x="5326000" y="2397550"/>
            <a:ext cx="418200" cy="338700"/>
          </a:xfrm>
          <a:prstGeom prst="bentUpArrow">
            <a:avLst>
              <a:gd fmla="val 25000" name="adj1"/>
              <a:gd fmla="val 24224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83"/>
          <p:cNvSpPr/>
          <p:nvPr/>
        </p:nvSpPr>
        <p:spPr>
          <a:xfrm>
            <a:off x="5324200" y="3532938"/>
            <a:ext cx="418200" cy="338700"/>
          </a:xfrm>
          <a:prstGeom prst="bentUpArrow">
            <a:avLst>
              <a:gd fmla="val 25000" name="adj1"/>
              <a:gd fmla="val 24224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83"/>
          <p:cNvSpPr/>
          <p:nvPr/>
        </p:nvSpPr>
        <p:spPr>
          <a:xfrm>
            <a:off x="5324050" y="4668325"/>
            <a:ext cx="418200" cy="338700"/>
          </a:xfrm>
          <a:prstGeom prst="bentUpArrow">
            <a:avLst>
              <a:gd fmla="val 25000" name="adj1"/>
              <a:gd fmla="val 24224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83"/>
          <p:cNvSpPr/>
          <p:nvPr/>
        </p:nvSpPr>
        <p:spPr>
          <a:xfrm>
            <a:off x="1594900" y="222150"/>
            <a:ext cx="4699800" cy="4921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83"/>
          <p:cNvSpPr txBox="1"/>
          <p:nvPr/>
        </p:nvSpPr>
        <p:spPr>
          <a:xfrm>
            <a:off x="1600200" y="227425"/>
            <a:ext cx="469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ACS[r]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84"/>
          <p:cNvSpPr/>
          <p:nvPr/>
        </p:nvSpPr>
        <p:spPr>
          <a:xfrm>
            <a:off x="0" y="581248"/>
            <a:ext cx="742500" cy="774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84"/>
          <p:cNvSpPr/>
          <p:nvPr/>
        </p:nvSpPr>
        <p:spPr>
          <a:xfrm>
            <a:off x="0" y="4012732"/>
            <a:ext cx="742500" cy="774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84"/>
          <p:cNvSpPr/>
          <p:nvPr/>
        </p:nvSpPr>
        <p:spPr>
          <a:xfrm>
            <a:off x="0" y="2872267"/>
            <a:ext cx="742500" cy="774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84"/>
          <p:cNvSpPr/>
          <p:nvPr/>
        </p:nvSpPr>
        <p:spPr>
          <a:xfrm>
            <a:off x="0" y="1708017"/>
            <a:ext cx="742500" cy="774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84"/>
          <p:cNvSpPr txBox="1"/>
          <p:nvPr/>
        </p:nvSpPr>
        <p:spPr>
          <a:xfrm>
            <a:off x="125681" y="557477"/>
            <a:ext cx="4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P1</a:t>
            </a:r>
            <a:endParaRPr/>
          </a:p>
        </p:txBody>
      </p:sp>
      <p:sp>
        <p:nvSpPr>
          <p:cNvPr id="1133" name="Google Shape;1133;p84"/>
          <p:cNvSpPr txBox="1"/>
          <p:nvPr/>
        </p:nvSpPr>
        <p:spPr>
          <a:xfrm>
            <a:off x="125681" y="1684233"/>
            <a:ext cx="4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P2</a:t>
            </a:r>
            <a:endParaRPr/>
          </a:p>
        </p:txBody>
      </p:sp>
      <p:sp>
        <p:nvSpPr>
          <p:cNvPr id="1134" name="Google Shape;1134;p84"/>
          <p:cNvSpPr txBox="1"/>
          <p:nvPr/>
        </p:nvSpPr>
        <p:spPr>
          <a:xfrm>
            <a:off x="125681" y="2848496"/>
            <a:ext cx="4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P3</a:t>
            </a:r>
            <a:endParaRPr/>
          </a:p>
        </p:txBody>
      </p:sp>
      <p:sp>
        <p:nvSpPr>
          <p:cNvPr id="1135" name="Google Shape;1135;p84"/>
          <p:cNvSpPr txBox="1"/>
          <p:nvPr/>
        </p:nvSpPr>
        <p:spPr>
          <a:xfrm>
            <a:off x="125681" y="3988962"/>
            <a:ext cx="49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P4</a:t>
            </a:r>
            <a:endParaRPr/>
          </a:p>
        </p:txBody>
      </p:sp>
      <p:sp>
        <p:nvSpPr>
          <p:cNvPr id="1136" name="Google Shape;1136;p84"/>
          <p:cNvSpPr/>
          <p:nvPr/>
        </p:nvSpPr>
        <p:spPr>
          <a:xfrm>
            <a:off x="2313189" y="706214"/>
            <a:ext cx="1262100" cy="52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84"/>
          <p:cNvSpPr txBox="1"/>
          <p:nvPr/>
        </p:nvSpPr>
        <p:spPr>
          <a:xfrm>
            <a:off x="2381677" y="781123"/>
            <a:ext cx="112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RBC</a:t>
            </a:r>
            <a:r>
              <a:rPr lang="en" sz="700"/>
              <a:t>1</a:t>
            </a:r>
            <a:endParaRPr sz="700"/>
          </a:p>
        </p:txBody>
      </p:sp>
      <p:sp>
        <p:nvSpPr>
          <p:cNvPr id="1138" name="Google Shape;1138;p84"/>
          <p:cNvSpPr/>
          <p:nvPr/>
        </p:nvSpPr>
        <p:spPr>
          <a:xfrm>
            <a:off x="752256" y="904996"/>
            <a:ext cx="1551000" cy="12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84"/>
          <p:cNvSpPr txBox="1"/>
          <p:nvPr/>
        </p:nvSpPr>
        <p:spPr>
          <a:xfrm>
            <a:off x="742348" y="406124"/>
            <a:ext cx="3645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 sz="800"/>
              <a:t>1</a:t>
            </a:r>
            <a:endParaRPr sz="800"/>
          </a:p>
        </p:txBody>
      </p:sp>
      <p:sp>
        <p:nvSpPr>
          <p:cNvPr id="1140" name="Google Shape;1140;p84"/>
          <p:cNvSpPr txBox="1"/>
          <p:nvPr/>
        </p:nvSpPr>
        <p:spPr>
          <a:xfrm>
            <a:off x="742348" y="1498813"/>
            <a:ext cx="3645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 sz="800"/>
              <a:t>2</a:t>
            </a:r>
            <a:endParaRPr sz="800"/>
          </a:p>
        </p:txBody>
      </p:sp>
      <p:sp>
        <p:nvSpPr>
          <p:cNvPr id="1141" name="Google Shape;1141;p84"/>
          <p:cNvSpPr txBox="1"/>
          <p:nvPr/>
        </p:nvSpPr>
        <p:spPr>
          <a:xfrm>
            <a:off x="742348" y="2591501"/>
            <a:ext cx="3645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 sz="800"/>
              <a:t>f</a:t>
            </a:r>
            <a:endParaRPr sz="800"/>
          </a:p>
        </p:txBody>
      </p:sp>
      <p:sp>
        <p:nvSpPr>
          <p:cNvPr id="1142" name="Google Shape;1142;p84"/>
          <p:cNvSpPr txBox="1"/>
          <p:nvPr/>
        </p:nvSpPr>
        <p:spPr>
          <a:xfrm>
            <a:off x="742348" y="3684190"/>
            <a:ext cx="3645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 sz="800"/>
              <a:t>4</a:t>
            </a:r>
            <a:endParaRPr sz="800"/>
          </a:p>
        </p:txBody>
      </p:sp>
      <p:sp>
        <p:nvSpPr>
          <p:cNvPr id="1143" name="Google Shape;1143;p84"/>
          <p:cNvSpPr/>
          <p:nvPr/>
        </p:nvSpPr>
        <p:spPr>
          <a:xfrm>
            <a:off x="752256" y="2032004"/>
            <a:ext cx="1551000" cy="12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84"/>
          <p:cNvSpPr/>
          <p:nvPr/>
        </p:nvSpPr>
        <p:spPr>
          <a:xfrm>
            <a:off x="752256" y="3184357"/>
            <a:ext cx="1551000" cy="12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p84"/>
          <p:cNvSpPr/>
          <p:nvPr/>
        </p:nvSpPr>
        <p:spPr>
          <a:xfrm>
            <a:off x="752256" y="4336711"/>
            <a:ext cx="1551000" cy="12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p84"/>
          <p:cNvSpPr/>
          <p:nvPr/>
        </p:nvSpPr>
        <p:spPr>
          <a:xfrm>
            <a:off x="2303282" y="1832986"/>
            <a:ext cx="1262100" cy="52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84"/>
          <p:cNvSpPr txBox="1"/>
          <p:nvPr/>
        </p:nvSpPr>
        <p:spPr>
          <a:xfrm>
            <a:off x="2371770" y="1907895"/>
            <a:ext cx="112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RBC</a:t>
            </a:r>
            <a:r>
              <a:rPr lang="en" sz="700"/>
              <a:t>2</a:t>
            </a:r>
            <a:endParaRPr sz="700"/>
          </a:p>
        </p:txBody>
      </p:sp>
      <p:sp>
        <p:nvSpPr>
          <p:cNvPr id="1148" name="Google Shape;1148;p84"/>
          <p:cNvSpPr/>
          <p:nvPr/>
        </p:nvSpPr>
        <p:spPr>
          <a:xfrm>
            <a:off x="2313189" y="2985340"/>
            <a:ext cx="1262100" cy="52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84"/>
          <p:cNvSpPr txBox="1"/>
          <p:nvPr/>
        </p:nvSpPr>
        <p:spPr>
          <a:xfrm>
            <a:off x="2381677" y="3060249"/>
            <a:ext cx="112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RBC</a:t>
            </a:r>
            <a:r>
              <a:rPr lang="en" sz="700"/>
              <a:t>3</a:t>
            </a:r>
            <a:endParaRPr sz="700"/>
          </a:p>
        </p:txBody>
      </p:sp>
      <p:sp>
        <p:nvSpPr>
          <p:cNvPr id="1150" name="Google Shape;1150;p84"/>
          <p:cNvSpPr/>
          <p:nvPr/>
        </p:nvSpPr>
        <p:spPr>
          <a:xfrm>
            <a:off x="2303282" y="4137694"/>
            <a:ext cx="1262100" cy="52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84"/>
          <p:cNvSpPr txBox="1"/>
          <p:nvPr/>
        </p:nvSpPr>
        <p:spPr>
          <a:xfrm>
            <a:off x="2371770" y="4212603"/>
            <a:ext cx="112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RBC</a:t>
            </a:r>
            <a:r>
              <a:rPr lang="en" sz="700"/>
              <a:t>4</a:t>
            </a:r>
            <a:endParaRPr sz="700"/>
          </a:p>
        </p:txBody>
      </p:sp>
      <p:sp>
        <p:nvSpPr>
          <p:cNvPr id="1152" name="Google Shape;1152;p84"/>
          <p:cNvSpPr txBox="1"/>
          <p:nvPr/>
        </p:nvSpPr>
        <p:spPr>
          <a:xfrm>
            <a:off x="40540" y="4336711"/>
            <a:ext cx="66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buf</a:t>
            </a:r>
            <a:r>
              <a:rPr lang="en" sz="300"/>
              <a:t>4</a:t>
            </a:r>
            <a:r>
              <a:rPr lang="en" sz="800"/>
              <a:t> = [....]</a:t>
            </a:r>
            <a:endParaRPr sz="800"/>
          </a:p>
        </p:txBody>
      </p:sp>
      <p:sp>
        <p:nvSpPr>
          <p:cNvPr id="1153" name="Google Shape;1153;p84"/>
          <p:cNvSpPr txBox="1"/>
          <p:nvPr/>
        </p:nvSpPr>
        <p:spPr>
          <a:xfrm>
            <a:off x="40540" y="2026030"/>
            <a:ext cx="66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buf</a:t>
            </a:r>
            <a:r>
              <a:rPr lang="en" sz="300"/>
              <a:t>2</a:t>
            </a:r>
            <a:r>
              <a:rPr lang="en" sz="800"/>
              <a:t> = [....]</a:t>
            </a:r>
            <a:endParaRPr sz="800"/>
          </a:p>
        </p:txBody>
      </p:sp>
      <p:sp>
        <p:nvSpPr>
          <p:cNvPr id="1154" name="Google Shape;1154;p84"/>
          <p:cNvSpPr txBox="1"/>
          <p:nvPr/>
        </p:nvSpPr>
        <p:spPr>
          <a:xfrm>
            <a:off x="40492" y="3184357"/>
            <a:ext cx="66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buf</a:t>
            </a:r>
            <a:r>
              <a:rPr lang="en" sz="300"/>
              <a:t>3</a:t>
            </a:r>
            <a:r>
              <a:rPr lang="en" sz="800"/>
              <a:t> = [....]</a:t>
            </a:r>
            <a:endParaRPr sz="800"/>
          </a:p>
        </p:txBody>
      </p:sp>
      <p:sp>
        <p:nvSpPr>
          <p:cNvPr id="1155" name="Google Shape;1155;p84"/>
          <p:cNvSpPr txBox="1"/>
          <p:nvPr/>
        </p:nvSpPr>
        <p:spPr>
          <a:xfrm>
            <a:off x="40492" y="867703"/>
            <a:ext cx="66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buf</a:t>
            </a:r>
            <a:r>
              <a:rPr lang="en" sz="300"/>
              <a:t>1</a:t>
            </a:r>
            <a:r>
              <a:rPr lang="en" sz="800"/>
              <a:t> = [....]</a:t>
            </a:r>
            <a:endParaRPr sz="800"/>
          </a:p>
        </p:txBody>
      </p:sp>
      <p:sp>
        <p:nvSpPr>
          <p:cNvPr id="1156" name="Google Shape;1156;p84"/>
          <p:cNvSpPr txBox="1"/>
          <p:nvPr/>
        </p:nvSpPr>
        <p:spPr>
          <a:xfrm>
            <a:off x="1821242" y="406124"/>
            <a:ext cx="3645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lang="en" sz="800"/>
              <a:t>1</a:t>
            </a:r>
            <a:endParaRPr sz="800"/>
          </a:p>
        </p:txBody>
      </p:sp>
      <p:sp>
        <p:nvSpPr>
          <p:cNvPr id="1157" name="Google Shape;1157;p84"/>
          <p:cNvSpPr txBox="1"/>
          <p:nvPr/>
        </p:nvSpPr>
        <p:spPr>
          <a:xfrm>
            <a:off x="1821242" y="3684190"/>
            <a:ext cx="3645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lang="en" sz="800"/>
              <a:t>4</a:t>
            </a:r>
            <a:endParaRPr sz="800"/>
          </a:p>
        </p:txBody>
      </p:sp>
      <p:sp>
        <p:nvSpPr>
          <p:cNvPr id="1158" name="Google Shape;1158;p84"/>
          <p:cNvSpPr txBox="1"/>
          <p:nvPr/>
        </p:nvSpPr>
        <p:spPr>
          <a:xfrm>
            <a:off x="1821242" y="1498813"/>
            <a:ext cx="3645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lang="en" sz="800"/>
              <a:t>2</a:t>
            </a:r>
            <a:endParaRPr sz="800"/>
          </a:p>
        </p:txBody>
      </p:sp>
      <p:sp>
        <p:nvSpPr>
          <p:cNvPr id="1159" name="Google Shape;1159;p84"/>
          <p:cNvSpPr txBox="1"/>
          <p:nvPr/>
        </p:nvSpPr>
        <p:spPr>
          <a:xfrm>
            <a:off x="1821242" y="2591501"/>
            <a:ext cx="364500" cy="40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lang="en" sz="800"/>
              <a:t>f</a:t>
            </a:r>
            <a:endParaRPr sz="800"/>
          </a:p>
        </p:txBody>
      </p:sp>
      <p:sp>
        <p:nvSpPr>
          <p:cNvPr id="1160" name="Google Shape;1160;p84"/>
          <p:cNvSpPr/>
          <p:nvPr/>
        </p:nvSpPr>
        <p:spPr>
          <a:xfrm rot="5400000">
            <a:off x="2325111" y="1219184"/>
            <a:ext cx="418200" cy="441900"/>
          </a:xfrm>
          <a:prstGeom prst="bentUpArrow">
            <a:avLst>
              <a:gd fmla="val 25000" name="adj1"/>
              <a:gd fmla="val 24224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84"/>
          <p:cNvSpPr/>
          <p:nvPr/>
        </p:nvSpPr>
        <p:spPr>
          <a:xfrm>
            <a:off x="2755150" y="1381975"/>
            <a:ext cx="808200" cy="31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84"/>
          <p:cNvSpPr txBox="1"/>
          <p:nvPr/>
        </p:nvSpPr>
        <p:spPr>
          <a:xfrm>
            <a:off x="2788000" y="1362750"/>
            <a:ext cx="74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ABA</a:t>
            </a:r>
            <a:r>
              <a:rPr lang="en" sz="300"/>
              <a:t>1</a:t>
            </a:r>
            <a:endParaRPr sz="300"/>
          </a:p>
        </p:txBody>
      </p:sp>
      <p:sp>
        <p:nvSpPr>
          <p:cNvPr id="1163" name="Google Shape;1163;p84"/>
          <p:cNvSpPr/>
          <p:nvPr/>
        </p:nvSpPr>
        <p:spPr>
          <a:xfrm rot="5400000">
            <a:off x="2315203" y="2345957"/>
            <a:ext cx="418200" cy="441900"/>
          </a:xfrm>
          <a:prstGeom prst="bentUpArrow">
            <a:avLst>
              <a:gd fmla="val 25000" name="adj1"/>
              <a:gd fmla="val 24224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84"/>
          <p:cNvSpPr/>
          <p:nvPr/>
        </p:nvSpPr>
        <p:spPr>
          <a:xfrm rot="5400000">
            <a:off x="2325111" y="3498311"/>
            <a:ext cx="418200" cy="441900"/>
          </a:xfrm>
          <a:prstGeom prst="bentUpArrow">
            <a:avLst>
              <a:gd fmla="val 25000" name="adj1"/>
              <a:gd fmla="val 24224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84"/>
          <p:cNvSpPr/>
          <p:nvPr/>
        </p:nvSpPr>
        <p:spPr>
          <a:xfrm rot="5400000">
            <a:off x="2325111" y="4650664"/>
            <a:ext cx="418200" cy="441900"/>
          </a:xfrm>
          <a:prstGeom prst="bentUpArrow">
            <a:avLst>
              <a:gd fmla="val 25000" name="adj1"/>
              <a:gd fmla="val 24224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84"/>
          <p:cNvSpPr/>
          <p:nvPr/>
        </p:nvSpPr>
        <p:spPr>
          <a:xfrm>
            <a:off x="2755150" y="2521538"/>
            <a:ext cx="808200" cy="31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84"/>
          <p:cNvSpPr txBox="1"/>
          <p:nvPr/>
        </p:nvSpPr>
        <p:spPr>
          <a:xfrm>
            <a:off x="2788000" y="2502313"/>
            <a:ext cx="74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ABA</a:t>
            </a:r>
            <a:r>
              <a:rPr lang="en" sz="300"/>
              <a:t>2</a:t>
            </a:r>
            <a:endParaRPr sz="300"/>
          </a:p>
        </p:txBody>
      </p:sp>
      <p:sp>
        <p:nvSpPr>
          <p:cNvPr id="1168" name="Google Shape;1168;p84"/>
          <p:cNvSpPr/>
          <p:nvPr/>
        </p:nvSpPr>
        <p:spPr>
          <a:xfrm>
            <a:off x="2755150" y="3673900"/>
            <a:ext cx="808200" cy="31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84"/>
          <p:cNvSpPr txBox="1"/>
          <p:nvPr/>
        </p:nvSpPr>
        <p:spPr>
          <a:xfrm>
            <a:off x="2788000" y="3654675"/>
            <a:ext cx="74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ABA</a:t>
            </a:r>
            <a:r>
              <a:rPr lang="en" sz="300"/>
              <a:t>3</a:t>
            </a:r>
            <a:endParaRPr sz="300"/>
          </a:p>
        </p:txBody>
      </p:sp>
      <p:sp>
        <p:nvSpPr>
          <p:cNvPr id="1170" name="Google Shape;1170;p84"/>
          <p:cNvSpPr/>
          <p:nvPr/>
        </p:nvSpPr>
        <p:spPr>
          <a:xfrm>
            <a:off x="2755150" y="4826250"/>
            <a:ext cx="808200" cy="316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84"/>
          <p:cNvSpPr txBox="1"/>
          <p:nvPr/>
        </p:nvSpPr>
        <p:spPr>
          <a:xfrm>
            <a:off x="2788000" y="4807025"/>
            <a:ext cx="74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ABA</a:t>
            </a:r>
            <a:r>
              <a:rPr lang="en" sz="300"/>
              <a:t>4</a:t>
            </a:r>
            <a:endParaRPr sz="300"/>
          </a:p>
        </p:txBody>
      </p:sp>
      <p:sp>
        <p:nvSpPr>
          <p:cNvPr id="1172" name="Google Shape;1172;p84"/>
          <p:cNvSpPr txBox="1"/>
          <p:nvPr/>
        </p:nvSpPr>
        <p:spPr>
          <a:xfrm>
            <a:off x="2421400" y="1300950"/>
            <a:ext cx="205800" cy="14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0/1</a:t>
            </a:r>
            <a:endParaRPr sz="700"/>
          </a:p>
        </p:txBody>
      </p:sp>
      <p:sp>
        <p:nvSpPr>
          <p:cNvPr id="1173" name="Google Shape;1173;p84"/>
          <p:cNvSpPr txBox="1"/>
          <p:nvPr/>
        </p:nvSpPr>
        <p:spPr>
          <a:xfrm>
            <a:off x="2431300" y="2428650"/>
            <a:ext cx="205800" cy="14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0/1</a:t>
            </a:r>
            <a:endParaRPr sz="700"/>
          </a:p>
        </p:txBody>
      </p:sp>
      <p:sp>
        <p:nvSpPr>
          <p:cNvPr id="1174" name="Google Shape;1174;p84"/>
          <p:cNvSpPr txBox="1"/>
          <p:nvPr/>
        </p:nvSpPr>
        <p:spPr>
          <a:xfrm>
            <a:off x="2431300" y="3580775"/>
            <a:ext cx="205800" cy="14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0/1</a:t>
            </a:r>
            <a:endParaRPr sz="700"/>
          </a:p>
        </p:txBody>
      </p:sp>
      <p:sp>
        <p:nvSpPr>
          <p:cNvPr id="1175" name="Google Shape;1175;p84"/>
          <p:cNvSpPr txBox="1"/>
          <p:nvPr/>
        </p:nvSpPr>
        <p:spPr>
          <a:xfrm>
            <a:off x="2431300" y="4725975"/>
            <a:ext cx="205800" cy="14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0/1</a:t>
            </a:r>
            <a:endParaRPr sz="700"/>
          </a:p>
        </p:txBody>
      </p:sp>
      <p:sp>
        <p:nvSpPr>
          <p:cNvPr id="1176" name="Google Shape;1176;p84"/>
          <p:cNvSpPr txBox="1"/>
          <p:nvPr/>
        </p:nvSpPr>
        <p:spPr>
          <a:xfrm>
            <a:off x="752250" y="3184350"/>
            <a:ext cx="80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Threshold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Encryption</a:t>
            </a:r>
            <a:endParaRPr sz="800"/>
          </a:p>
        </p:txBody>
      </p:sp>
      <p:sp>
        <p:nvSpPr>
          <p:cNvPr id="1177" name="Google Shape;1177;p84"/>
          <p:cNvSpPr txBox="1"/>
          <p:nvPr/>
        </p:nvSpPr>
        <p:spPr>
          <a:xfrm>
            <a:off x="752250" y="2029713"/>
            <a:ext cx="80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Threshold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Encryption</a:t>
            </a:r>
            <a:endParaRPr sz="800"/>
          </a:p>
        </p:txBody>
      </p:sp>
      <p:sp>
        <p:nvSpPr>
          <p:cNvPr id="1178" name="Google Shape;1178;p84"/>
          <p:cNvSpPr txBox="1"/>
          <p:nvPr/>
        </p:nvSpPr>
        <p:spPr>
          <a:xfrm>
            <a:off x="752250" y="905000"/>
            <a:ext cx="80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Threshold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Encryption</a:t>
            </a:r>
            <a:endParaRPr sz="800"/>
          </a:p>
        </p:txBody>
      </p:sp>
      <p:sp>
        <p:nvSpPr>
          <p:cNvPr id="1179" name="Google Shape;1179;p84"/>
          <p:cNvSpPr txBox="1"/>
          <p:nvPr/>
        </p:nvSpPr>
        <p:spPr>
          <a:xfrm>
            <a:off x="752250" y="4338975"/>
            <a:ext cx="80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Threshold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Encryption</a:t>
            </a:r>
            <a:endParaRPr sz="800"/>
          </a:p>
        </p:txBody>
      </p:sp>
      <p:sp>
        <p:nvSpPr>
          <p:cNvPr id="1180" name="Google Shape;1180;p84"/>
          <p:cNvSpPr/>
          <p:nvPr/>
        </p:nvSpPr>
        <p:spPr>
          <a:xfrm>
            <a:off x="3585100" y="905000"/>
            <a:ext cx="919500" cy="12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84"/>
          <p:cNvSpPr/>
          <p:nvPr/>
        </p:nvSpPr>
        <p:spPr>
          <a:xfrm>
            <a:off x="4514400" y="705950"/>
            <a:ext cx="12621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84"/>
          <p:cNvSpPr txBox="1"/>
          <p:nvPr/>
        </p:nvSpPr>
        <p:spPr>
          <a:xfrm>
            <a:off x="4524200" y="768350"/>
            <a:ext cx="126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lang="en" sz="700">
                <a:solidFill>
                  <a:schemeClr val="dk1"/>
                </a:solidFill>
              </a:rPr>
              <a:t>1</a:t>
            </a:r>
            <a:r>
              <a:rPr lang="en"/>
              <a:t>, V</a:t>
            </a:r>
            <a:r>
              <a:rPr lang="en" sz="700">
                <a:solidFill>
                  <a:schemeClr val="dk1"/>
                </a:solidFill>
              </a:rPr>
              <a:t>2</a:t>
            </a:r>
            <a:r>
              <a:rPr lang="en"/>
              <a:t>, </a:t>
            </a:r>
            <a:r>
              <a:rPr lang="en">
                <a:solidFill>
                  <a:srgbClr val="FF0000"/>
                </a:solidFill>
              </a:rPr>
              <a:t>V</a:t>
            </a:r>
            <a:r>
              <a:rPr lang="en" sz="700">
                <a:solidFill>
                  <a:srgbClr val="FF0000"/>
                </a:solidFill>
              </a:rPr>
              <a:t>f</a:t>
            </a:r>
            <a:r>
              <a:rPr lang="en"/>
              <a:t>, V</a:t>
            </a:r>
            <a:r>
              <a:rPr lang="en" sz="700">
                <a:solidFill>
                  <a:schemeClr val="dk1"/>
                </a:solidFill>
              </a:rPr>
              <a:t>4</a:t>
            </a:r>
            <a:endParaRPr/>
          </a:p>
        </p:txBody>
      </p:sp>
      <p:sp>
        <p:nvSpPr>
          <p:cNvPr id="1183" name="Google Shape;1183;p84"/>
          <p:cNvSpPr/>
          <p:nvPr/>
        </p:nvSpPr>
        <p:spPr>
          <a:xfrm>
            <a:off x="4524200" y="1382363"/>
            <a:ext cx="808200" cy="30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84"/>
          <p:cNvSpPr txBox="1"/>
          <p:nvPr/>
        </p:nvSpPr>
        <p:spPr>
          <a:xfrm>
            <a:off x="4524875" y="1385088"/>
            <a:ext cx="80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1, 1, </a:t>
            </a:r>
            <a:r>
              <a:rPr lang="en" sz="800">
                <a:solidFill>
                  <a:srgbClr val="FF0000"/>
                </a:solidFill>
              </a:rPr>
              <a:t>0</a:t>
            </a:r>
            <a:r>
              <a:rPr lang="en" sz="800"/>
              <a:t>, 1</a:t>
            </a:r>
            <a:endParaRPr sz="800"/>
          </a:p>
        </p:txBody>
      </p:sp>
      <p:sp>
        <p:nvSpPr>
          <p:cNvPr id="1185" name="Google Shape;1185;p84"/>
          <p:cNvSpPr/>
          <p:nvPr/>
        </p:nvSpPr>
        <p:spPr>
          <a:xfrm>
            <a:off x="3587050" y="2043338"/>
            <a:ext cx="919500" cy="12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84"/>
          <p:cNvSpPr/>
          <p:nvPr/>
        </p:nvSpPr>
        <p:spPr>
          <a:xfrm>
            <a:off x="4516350" y="1844288"/>
            <a:ext cx="12621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84"/>
          <p:cNvSpPr txBox="1"/>
          <p:nvPr/>
        </p:nvSpPr>
        <p:spPr>
          <a:xfrm>
            <a:off x="4526150" y="1906688"/>
            <a:ext cx="126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lang="en" sz="700">
                <a:solidFill>
                  <a:schemeClr val="dk1"/>
                </a:solidFill>
              </a:rPr>
              <a:t>1</a:t>
            </a:r>
            <a:r>
              <a:rPr lang="en"/>
              <a:t>, V</a:t>
            </a:r>
            <a:r>
              <a:rPr lang="en" sz="700">
                <a:solidFill>
                  <a:schemeClr val="dk1"/>
                </a:solidFill>
              </a:rPr>
              <a:t>2</a:t>
            </a:r>
            <a:r>
              <a:rPr lang="en"/>
              <a:t>, </a:t>
            </a:r>
            <a:r>
              <a:rPr lang="en">
                <a:solidFill>
                  <a:srgbClr val="FF0000"/>
                </a:solidFill>
              </a:rPr>
              <a:t>V</a:t>
            </a:r>
            <a:r>
              <a:rPr lang="en" sz="700">
                <a:solidFill>
                  <a:srgbClr val="FF0000"/>
                </a:solidFill>
              </a:rPr>
              <a:t>f</a:t>
            </a:r>
            <a:r>
              <a:rPr lang="en"/>
              <a:t>, V</a:t>
            </a:r>
            <a:r>
              <a:rPr lang="en" sz="700">
                <a:solidFill>
                  <a:schemeClr val="dk1"/>
                </a:solidFill>
              </a:rPr>
              <a:t>4</a:t>
            </a:r>
            <a:endParaRPr/>
          </a:p>
        </p:txBody>
      </p:sp>
      <p:sp>
        <p:nvSpPr>
          <p:cNvPr id="1188" name="Google Shape;1188;p84"/>
          <p:cNvSpPr/>
          <p:nvPr/>
        </p:nvSpPr>
        <p:spPr>
          <a:xfrm>
            <a:off x="4504600" y="2524200"/>
            <a:ext cx="808200" cy="30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84"/>
          <p:cNvSpPr txBox="1"/>
          <p:nvPr/>
        </p:nvSpPr>
        <p:spPr>
          <a:xfrm>
            <a:off x="4505275" y="2526925"/>
            <a:ext cx="80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1, 1, </a:t>
            </a:r>
            <a:r>
              <a:rPr lang="en" sz="800">
                <a:solidFill>
                  <a:srgbClr val="FF0000"/>
                </a:solidFill>
              </a:rPr>
              <a:t>0</a:t>
            </a:r>
            <a:r>
              <a:rPr lang="en" sz="800"/>
              <a:t>, 1</a:t>
            </a:r>
            <a:endParaRPr sz="800"/>
          </a:p>
        </p:txBody>
      </p:sp>
      <p:sp>
        <p:nvSpPr>
          <p:cNvPr id="1190" name="Google Shape;1190;p84"/>
          <p:cNvSpPr/>
          <p:nvPr/>
        </p:nvSpPr>
        <p:spPr>
          <a:xfrm>
            <a:off x="3585100" y="3188688"/>
            <a:ext cx="919500" cy="12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84"/>
          <p:cNvSpPr/>
          <p:nvPr/>
        </p:nvSpPr>
        <p:spPr>
          <a:xfrm>
            <a:off x="4514400" y="2989638"/>
            <a:ext cx="12621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84"/>
          <p:cNvSpPr/>
          <p:nvPr/>
        </p:nvSpPr>
        <p:spPr>
          <a:xfrm>
            <a:off x="4504263" y="3671525"/>
            <a:ext cx="808200" cy="30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84"/>
          <p:cNvSpPr/>
          <p:nvPr/>
        </p:nvSpPr>
        <p:spPr>
          <a:xfrm>
            <a:off x="3585100" y="4338000"/>
            <a:ext cx="919500" cy="12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84"/>
          <p:cNvSpPr/>
          <p:nvPr/>
        </p:nvSpPr>
        <p:spPr>
          <a:xfrm>
            <a:off x="4514400" y="4138950"/>
            <a:ext cx="12621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84"/>
          <p:cNvSpPr txBox="1"/>
          <p:nvPr/>
        </p:nvSpPr>
        <p:spPr>
          <a:xfrm>
            <a:off x="4524200" y="4201350"/>
            <a:ext cx="126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lang="en" sz="700">
                <a:solidFill>
                  <a:schemeClr val="dk1"/>
                </a:solidFill>
              </a:rPr>
              <a:t>1</a:t>
            </a:r>
            <a:r>
              <a:rPr lang="en"/>
              <a:t>, V</a:t>
            </a:r>
            <a:r>
              <a:rPr lang="en" sz="700">
                <a:solidFill>
                  <a:schemeClr val="dk1"/>
                </a:solidFill>
              </a:rPr>
              <a:t>2</a:t>
            </a:r>
            <a:r>
              <a:rPr lang="en"/>
              <a:t>, </a:t>
            </a:r>
            <a:r>
              <a:rPr lang="en">
                <a:solidFill>
                  <a:srgbClr val="FF0000"/>
                </a:solidFill>
              </a:rPr>
              <a:t>V</a:t>
            </a:r>
            <a:r>
              <a:rPr lang="en" sz="700">
                <a:solidFill>
                  <a:srgbClr val="FF0000"/>
                </a:solidFill>
              </a:rPr>
              <a:t>f</a:t>
            </a:r>
            <a:r>
              <a:rPr lang="en"/>
              <a:t>, V</a:t>
            </a:r>
            <a:r>
              <a:rPr lang="en" sz="700">
                <a:solidFill>
                  <a:schemeClr val="dk1"/>
                </a:solidFill>
              </a:rPr>
              <a:t>4</a:t>
            </a:r>
            <a:endParaRPr/>
          </a:p>
        </p:txBody>
      </p:sp>
      <p:sp>
        <p:nvSpPr>
          <p:cNvPr id="1196" name="Google Shape;1196;p84"/>
          <p:cNvSpPr/>
          <p:nvPr/>
        </p:nvSpPr>
        <p:spPr>
          <a:xfrm>
            <a:off x="4503938" y="4820850"/>
            <a:ext cx="808200" cy="30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84"/>
          <p:cNvSpPr txBox="1"/>
          <p:nvPr/>
        </p:nvSpPr>
        <p:spPr>
          <a:xfrm>
            <a:off x="4504613" y="4823575"/>
            <a:ext cx="80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1, 1, </a:t>
            </a:r>
            <a:r>
              <a:rPr lang="en" sz="800">
                <a:solidFill>
                  <a:srgbClr val="FF0000"/>
                </a:solidFill>
              </a:rPr>
              <a:t>0</a:t>
            </a:r>
            <a:r>
              <a:rPr lang="en" sz="800"/>
              <a:t>, 1</a:t>
            </a:r>
            <a:endParaRPr sz="800"/>
          </a:p>
        </p:txBody>
      </p:sp>
      <p:sp>
        <p:nvSpPr>
          <p:cNvPr id="1198" name="Google Shape;1198;p84"/>
          <p:cNvSpPr/>
          <p:nvPr/>
        </p:nvSpPr>
        <p:spPr>
          <a:xfrm>
            <a:off x="5776500" y="917775"/>
            <a:ext cx="742500" cy="12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84"/>
          <p:cNvSpPr/>
          <p:nvPr/>
        </p:nvSpPr>
        <p:spPr>
          <a:xfrm>
            <a:off x="6529250" y="718725"/>
            <a:ext cx="12621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84"/>
          <p:cNvSpPr txBox="1"/>
          <p:nvPr/>
        </p:nvSpPr>
        <p:spPr>
          <a:xfrm>
            <a:off x="6539050" y="781125"/>
            <a:ext cx="126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lang="en" sz="700">
                <a:solidFill>
                  <a:schemeClr val="dk1"/>
                </a:solidFill>
              </a:rPr>
              <a:t>1</a:t>
            </a:r>
            <a:r>
              <a:rPr lang="en"/>
              <a:t>, V</a:t>
            </a:r>
            <a:r>
              <a:rPr lang="en" sz="700">
                <a:solidFill>
                  <a:schemeClr val="dk1"/>
                </a:solidFill>
              </a:rPr>
              <a:t>2</a:t>
            </a:r>
            <a:r>
              <a:rPr lang="en"/>
              <a:t>, V</a:t>
            </a:r>
            <a:r>
              <a:rPr lang="en" sz="700">
                <a:solidFill>
                  <a:schemeClr val="dk1"/>
                </a:solidFill>
              </a:rPr>
              <a:t>4</a:t>
            </a:r>
            <a:endParaRPr/>
          </a:p>
        </p:txBody>
      </p:sp>
      <p:sp>
        <p:nvSpPr>
          <p:cNvPr id="1201" name="Google Shape;1201;p84"/>
          <p:cNvSpPr/>
          <p:nvPr/>
        </p:nvSpPr>
        <p:spPr>
          <a:xfrm>
            <a:off x="7790900" y="917775"/>
            <a:ext cx="742500" cy="12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84"/>
          <p:cNvSpPr/>
          <p:nvPr/>
        </p:nvSpPr>
        <p:spPr>
          <a:xfrm>
            <a:off x="8534300" y="727725"/>
            <a:ext cx="491100" cy="50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84"/>
          <p:cNvSpPr txBox="1"/>
          <p:nvPr/>
        </p:nvSpPr>
        <p:spPr>
          <a:xfrm>
            <a:off x="8531352" y="723825"/>
            <a:ext cx="49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Block</a:t>
            </a:r>
            <a:r>
              <a:rPr lang="en" sz="500"/>
              <a:t>r</a:t>
            </a:r>
            <a:endParaRPr sz="5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</a:t>
            </a:r>
            <a:r>
              <a:rPr lang="en" sz="300"/>
              <a:t>1</a:t>
            </a:r>
            <a:r>
              <a:rPr lang="en" sz="800"/>
              <a:t>, B</a:t>
            </a:r>
            <a:r>
              <a:rPr lang="en" sz="300">
                <a:solidFill>
                  <a:schemeClr val="dk1"/>
                </a:solidFill>
              </a:rPr>
              <a:t>2</a:t>
            </a:r>
            <a:endParaRPr sz="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</a:t>
            </a:r>
            <a:r>
              <a:rPr lang="en" sz="300">
                <a:solidFill>
                  <a:schemeClr val="dk1"/>
                </a:solidFill>
              </a:rPr>
              <a:t>4</a:t>
            </a:r>
            <a:endParaRPr sz="800"/>
          </a:p>
        </p:txBody>
      </p:sp>
      <p:sp>
        <p:nvSpPr>
          <p:cNvPr id="1204" name="Google Shape;1204;p84"/>
          <p:cNvSpPr txBox="1"/>
          <p:nvPr/>
        </p:nvSpPr>
        <p:spPr>
          <a:xfrm>
            <a:off x="7758050" y="905000"/>
            <a:ext cx="80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Threshold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Decryption</a:t>
            </a:r>
            <a:endParaRPr sz="800"/>
          </a:p>
        </p:txBody>
      </p:sp>
      <p:sp>
        <p:nvSpPr>
          <p:cNvPr id="1205" name="Google Shape;1205;p84"/>
          <p:cNvSpPr/>
          <p:nvPr/>
        </p:nvSpPr>
        <p:spPr>
          <a:xfrm>
            <a:off x="5790350" y="1998363"/>
            <a:ext cx="742500" cy="12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84"/>
          <p:cNvSpPr/>
          <p:nvPr/>
        </p:nvSpPr>
        <p:spPr>
          <a:xfrm>
            <a:off x="6543100" y="1799313"/>
            <a:ext cx="12621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84"/>
          <p:cNvSpPr txBox="1"/>
          <p:nvPr/>
        </p:nvSpPr>
        <p:spPr>
          <a:xfrm>
            <a:off x="6552900" y="1861713"/>
            <a:ext cx="126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lang="en" sz="700">
                <a:solidFill>
                  <a:schemeClr val="dk1"/>
                </a:solidFill>
              </a:rPr>
              <a:t>1</a:t>
            </a:r>
            <a:r>
              <a:rPr lang="en"/>
              <a:t>, V</a:t>
            </a:r>
            <a:r>
              <a:rPr lang="en" sz="700">
                <a:solidFill>
                  <a:schemeClr val="dk1"/>
                </a:solidFill>
              </a:rPr>
              <a:t>2</a:t>
            </a:r>
            <a:r>
              <a:rPr lang="en"/>
              <a:t>, V</a:t>
            </a:r>
            <a:r>
              <a:rPr lang="en" sz="700">
                <a:solidFill>
                  <a:schemeClr val="dk1"/>
                </a:solidFill>
              </a:rPr>
              <a:t>4</a:t>
            </a:r>
            <a:endParaRPr/>
          </a:p>
        </p:txBody>
      </p:sp>
      <p:sp>
        <p:nvSpPr>
          <p:cNvPr id="1208" name="Google Shape;1208;p84"/>
          <p:cNvSpPr/>
          <p:nvPr/>
        </p:nvSpPr>
        <p:spPr>
          <a:xfrm>
            <a:off x="7804750" y="1998363"/>
            <a:ext cx="742500" cy="12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84"/>
          <p:cNvSpPr/>
          <p:nvPr/>
        </p:nvSpPr>
        <p:spPr>
          <a:xfrm>
            <a:off x="8548150" y="1808313"/>
            <a:ext cx="491100" cy="50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84"/>
          <p:cNvSpPr txBox="1"/>
          <p:nvPr/>
        </p:nvSpPr>
        <p:spPr>
          <a:xfrm>
            <a:off x="8545202" y="1804413"/>
            <a:ext cx="49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Block</a:t>
            </a:r>
            <a:r>
              <a:rPr lang="en" sz="500"/>
              <a:t>r</a:t>
            </a:r>
            <a:endParaRPr sz="5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</a:t>
            </a:r>
            <a:r>
              <a:rPr lang="en" sz="300"/>
              <a:t>1</a:t>
            </a:r>
            <a:r>
              <a:rPr lang="en" sz="800"/>
              <a:t>, B</a:t>
            </a:r>
            <a:r>
              <a:rPr lang="en" sz="300">
                <a:solidFill>
                  <a:schemeClr val="dk1"/>
                </a:solidFill>
              </a:rPr>
              <a:t>2</a:t>
            </a:r>
            <a:endParaRPr sz="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</a:t>
            </a:r>
            <a:r>
              <a:rPr lang="en" sz="300">
                <a:solidFill>
                  <a:schemeClr val="dk1"/>
                </a:solidFill>
              </a:rPr>
              <a:t>4</a:t>
            </a:r>
            <a:endParaRPr sz="800"/>
          </a:p>
        </p:txBody>
      </p:sp>
      <p:sp>
        <p:nvSpPr>
          <p:cNvPr id="1211" name="Google Shape;1211;p84"/>
          <p:cNvSpPr txBox="1"/>
          <p:nvPr/>
        </p:nvSpPr>
        <p:spPr>
          <a:xfrm>
            <a:off x="7771900" y="1985588"/>
            <a:ext cx="80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Threshold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Decryption</a:t>
            </a:r>
            <a:endParaRPr sz="800"/>
          </a:p>
        </p:txBody>
      </p:sp>
      <p:sp>
        <p:nvSpPr>
          <p:cNvPr id="1212" name="Google Shape;1212;p84"/>
          <p:cNvSpPr/>
          <p:nvPr/>
        </p:nvSpPr>
        <p:spPr>
          <a:xfrm>
            <a:off x="5786450" y="3150713"/>
            <a:ext cx="742500" cy="12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84"/>
          <p:cNvSpPr/>
          <p:nvPr/>
        </p:nvSpPr>
        <p:spPr>
          <a:xfrm>
            <a:off x="6539200" y="2951663"/>
            <a:ext cx="12621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84"/>
          <p:cNvSpPr/>
          <p:nvPr/>
        </p:nvSpPr>
        <p:spPr>
          <a:xfrm>
            <a:off x="7800850" y="3150713"/>
            <a:ext cx="742500" cy="12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84"/>
          <p:cNvSpPr/>
          <p:nvPr/>
        </p:nvSpPr>
        <p:spPr>
          <a:xfrm>
            <a:off x="8544250" y="2960663"/>
            <a:ext cx="491100" cy="50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84"/>
          <p:cNvSpPr/>
          <p:nvPr/>
        </p:nvSpPr>
        <p:spPr>
          <a:xfrm>
            <a:off x="5776500" y="4308175"/>
            <a:ext cx="742500" cy="12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84"/>
          <p:cNvSpPr/>
          <p:nvPr/>
        </p:nvSpPr>
        <p:spPr>
          <a:xfrm>
            <a:off x="6529250" y="4109125"/>
            <a:ext cx="1262100" cy="52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84"/>
          <p:cNvSpPr txBox="1"/>
          <p:nvPr/>
        </p:nvSpPr>
        <p:spPr>
          <a:xfrm>
            <a:off x="6539050" y="4171525"/>
            <a:ext cx="126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r>
              <a:rPr lang="en" sz="700">
                <a:solidFill>
                  <a:schemeClr val="dk1"/>
                </a:solidFill>
              </a:rPr>
              <a:t>1</a:t>
            </a:r>
            <a:r>
              <a:rPr lang="en"/>
              <a:t>, V</a:t>
            </a:r>
            <a:r>
              <a:rPr lang="en" sz="700">
                <a:solidFill>
                  <a:schemeClr val="dk1"/>
                </a:solidFill>
              </a:rPr>
              <a:t>2</a:t>
            </a:r>
            <a:r>
              <a:rPr lang="en"/>
              <a:t>, V</a:t>
            </a:r>
            <a:r>
              <a:rPr lang="en" sz="700">
                <a:solidFill>
                  <a:schemeClr val="dk1"/>
                </a:solidFill>
              </a:rPr>
              <a:t>4</a:t>
            </a:r>
            <a:endParaRPr/>
          </a:p>
        </p:txBody>
      </p:sp>
      <p:sp>
        <p:nvSpPr>
          <p:cNvPr id="1219" name="Google Shape;1219;p84"/>
          <p:cNvSpPr/>
          <p:nvPr/>
        </p:nvSpPr>
        <p:spPr>
          <a:xfrm>
            <a:off x="7790900" y="4308175"/>
            <a:ext cx="742500" cy="12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84"/>
          <p:cNvSpPr/>
          <p:nvPr/>
        </p:nvSpPr>
        <p:spPr>
          <a:xfrm>
            <a:off x="8534300" y="4118125"/>
            <a:ext cx="491100" cy="50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84"/>
          <p:cNvSpPr txBox="1"/>
          <p:nvPr/>
        </p:nvSpPr>
        <p:spPr>
          <a:xfrm>
            <a:off x="8531352" y="4114225"/>
            <a:ext cx="49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Block</a:t>
            </a:r>
            <a:r>
              <a:rPr lang="en" sz="500"/>
              <a:t>r</a:t>
            </a:r>
            <a:endParaRPr sz="5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</a:t>
            </a:r>
            <a:r>
              <a:rPr lang="en" sz="300"/>
              <a:t>1</a:t>
            </a:r>
            <a:r>
              <a:rPr lang="en" sz="800"/>
              <a:t>, B</a:t>
            </a:r>
            <a:r>
              <a:rPr lang="en" sz="300">
                <a:solidFill>
                  <a:schemeClr val="dk1"/>
                </a:solidFill>
              </a:rPr>
              <a:t>2</a:t>
            </a:r>
            <a:endParaRPr sz="8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</a:t>
            </a:r>
            <a:r>
              <a:rPr lang="en" sz="300">
                <a:solidFill>
                  <a:schemeClr val="dk1"/>
                </a:solidFill>
              </a:rPr>
              <a:t>4</a:t>
            </a:r>
            <a:endParaRPr sz="800"/>
          </a:p>
        </p:txBody>
      </p:sp>
      <p:sp>
        <p:nvSpPr>
          <p:cNvPr id="1222" name="Google Shape;1222;p84"/>
          <p:cNvSpPr txBox="1"/>
          <p:nvPr/>
        </p:nvSpPr>
        <p:spPr>
          <a:xfrm>
            <a:off x="7758050" y="4295400"/>
            <a:ext cx="80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Threshold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Decryption</a:t>
            </a:r>
            <a:endParaRPr sz="800"/>
          </a:p>
        </p:txBody>
      </p:sp>
      <p:sp>
        <p:nvSpPr>
          <p:cNvPr id="1223" name="Google Shape;1223;p84"/>
          <p:cNvSpPr/>
          <p:nvPr/>
        </p:nvSpPr>
        <p:spPr>
          <a:xfrm>
            <a:off x="3584025" y="1474175"/>
            <a:ext cx="919500" cy="12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84"/>
          <p:cNvSpPr/>
          <p:nvPr/>
        </p:nvSpPr>
        <p:spPr>
          <a:xfrm>
            <a:off x="3573250" y="2616025"/>
            <a:ext cx="919500" cy="12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84"/>
          <p:cNvSpPr/>
          <p:nvPr/>
        </p:nvSpPr>
        <p:spPr>
          <a:xfrm>
            <a:off x="3574400" y="3763350"/>
            <a:ext cx="919500" cy="12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84"/>
          <p:cNvSpPr/>
          <p:nvPr/>
        </p:nvSpPr>
        <p:spPr>
          <a:xfrm>
            <a:off x="3573900" y="4921200"/>
            <a:ext cx="919500" cy="12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84"/>
          <p:cNvSpPr/>
          <p:nvPr/>
        </p:nvSpPr>
        <p:spPr>
          <a:xfrm>
            <a:off x="5354425" y="1243725"/>
            <a:ext cx="418200" cy="338700"/>
          </a:xfrm>
          <a:prstGeom prst="bentUpArrow">
            <a:avLst>
              <a:gd fmla="val 25000" name="adj1"/>
              <a:gd fmla="val 24224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84"/>
          <p:cNvSpPr/>
          <p:nvPr/>
        </p:nvSpPr>
        <p:spPr>
          <a:xfrm>
            <a:off x="5326000" y="2397550"/>
            <a:ext cx="418200" cy="338700"/>
          </a:xfrm>
          <a:prstGeom prst="bentUpArrow">
            <a:avLst>
              <a:gd fmla="val 25000" name="adj1"/>
              <a:gd fmla="val 24224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84"/>
          <p:cNvSpPr/>
          <p:nvPr/>
        </p:nvSpPr>
        <p:spPr>
          <a:xfrm>
            <a:off x="5324200" y="3532938"/>
            <a:ext cx="418200" cy="338700"/>
          </a:xfrm>
          <a:prstGeom prst="bentUpArrow">
            <a:avLst>
              <a:gd fmla="val 25000" name="adj1"/>
              <a:gd fmla="val 24224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84"/>
          <p:cNvSpPr/>
          <p:nvPr/>
        </p:nvSpPr>
        <p:spPr>
          <a:xfrm>
            <a:off x="5324050" y="4668325"/>
            <a:ext cx="418200" cy="338700"/>
          </a:xfrm>
          <a:prstGeom prst="bentUpArrow">
            <a:avLst>
              <a:gd fmla="val 25000" name="adj1"/>
              <a:gd fmla="val 24224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84"/>
          <p:cNvSpPr txBox="1"/>
          <p:nvPr/>
        </p:nvSpPr>
        <p:spPr>
          <a:xfrm>
            <a:off x="1600200" y="227425"/>
            <a:ext cx="469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ACS[r]</a:t>
            </a:r>
            <a:endParaRPr/>
          </a:p>
        </p:txBody>
      </p:sp>
      <p:sp>
        <p:nvSpPr>
          <p:cNvPr id="1232" name="Google Shape;1232;p84"/>
          <p:cNvSpPr/>
          <p:nvPr/>
        </p:nvSpPr>
        <p:spPr>
          <a:xfrm>
            <a:off x="1594900" y="222150"/>
            <a:ext cx="4699800" cy="4921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85"/>
          <p:cNvSpPr txBox="1"/>
          <p:nvPr>
            <p:ph type="title"/>
          </p:nvPr>
        </p:nvSpPr>
        <p:spPr>
          <a:xfrm>
            <a:off x="457200" y="101101"/>
            <a:ext cx="7315500" cy="10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80"/>
              <a:t>RBC: Why Reliable?</a:t>
            </a:r>
            <a:endParaRPr sz="3100"/>
          </a:p>
        </p:txBody>
      </p:sp>
      <p:sp>
        <p:nvSpPr>
          <p:cNvPr id="1238" name="Google Shape;1238;p85"/>
          <p:cNvSpPr txBox="1"/>
          <p:nvPr/>
        </p:nvSpPr>
        <p:spPr>
          <a:xfrm>
            <a:off x="319900" y="1316475"/>
            <a:ext cx="7422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We assume each pair of nodes is connected by a reliable authenticated </a:t>
            </a:r>
            <a:r>
              <a:rPr b="1"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point-to-point</a:t>
            </a: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channel that does not drop messages.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9" name="Google Shape;123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3975" y="2511350"/>
            <a:ext cx="5185848" cy="184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100" y="1970850"/>
            <a:ext cx="4038670" cy="3088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85"/>
          <p:cNvSpPr txBox="1"/>
          <p:nvPr/>
        </p:nvSpPr>
        <p:spPr>
          <a:xfrm>
            <a:off x="5676975" y="4071850"/>
            <a:ext cx="83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3T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86"/>
          <p:cNvSpPr txBox="1"/>
          <p:nvPr>
            <p:ph type="title"/>
          </p:nvPr>
        </p:nvSpPr>
        <p:spPr>
          <a:xfrm>
            <a:off x="457200" y="101101"/>
            <a:ext cx="7315500" cy="10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80"/>
              <a:t>RBC: Why Reliable?</a:t>
            </a:r>
            <a:endParaRPr sz="3100"/>
          </a:p>
        </p:txBody>
      </p:sp>
      <p:pic>
        <p:nvPicPr>
          <p:cNvPr id="1247" name="Google Shape;124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99" y="1463100"/>
            <a:ext cx="4517500" cy="342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8" name="Google Shape;1248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7600" y="1463100"/>
            <a:ext cx="4510098" cy="342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87"/>
          <p:cNvSpPr txBox="1"/>
          <p:nvPr>
            <p:ph type="title"/>
          </p:nvPr>
        </p:nvSpPr>
        <p:spPr>
          <a:xfrm>
            <a:off x="457200" y="101101"/>
            <a:ext cx="7315500" cy="10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Benchmark and Evaluation</a:t>
            </a:r>
            <a:endParaRPr sz="3100"/>
          </a:p>
        </p:txBody>
      </p:sp>
      <p:sp>
        <p:nvSpPr>
          <p:cNvPr id="1254" name="Google Shape;1254;p87"/>
          <p:cNvSpPr txBox="1"/>
          <p:nvPr/>
        </p:nvSpPr>
        <p:spPr>
          <a:xfrm>
            <a:off x="319900" y="1316475"/>
            <a:ext cx="7422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HBBFT distributes this load evenly among the network links, whereas PBFT bottlenecks on the leader’s available bandwidth.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5" name="Google Shape;125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3975" y="2511350"/>
            <a:ext cx="5185848" cy="184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6" name="Google Shape;1256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900" y="1967900"/>
            <a:ext cx="3871017" cy="31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p87"/>
          <p:cNvSpPr txBox="1"/>
          <p:nvPr/>
        </p:nvSpPr>
        <p:spPr>
          <a:xfrm>
            <a:off x="5676975" y="4071850"/>
            <a:ext cx="83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3T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88"/>
          <p:cNvSpPr txBox="1"/>
          <p:nvPr/>
        </p:nvSpPr>
        <p:spPr>
          <a:xfrm>
            <a:off x="427875" y="190450"/>
            <a:ext cx="2925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Questions</a:t>
            </a:r>
            <a:endParaRPr sz="2800"/>
          </a:p>
        </p:txBody>
      </p:sp>
      <p:sp>
        <p:nvSpPr>
          <p:cNvPr id="1263" name="Google Shape;1263;p88"/>
          <p:cNvSpPr txBox="1"/>
          <p:nvPr/>
        </p:nvSpPr>
        <p:spPr>
          <a:xfrm>
            <a:off x="544025" y="903350"/>
            <a:ext cx="82116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When does RBC input 0 to ABA?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Upon delivery of value 1 from at least N − f instances of ABA, provide input 0 to each instance of BA that has not yet been provided input.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Nodes abstain from proposing 0 until they are certain that the final vector will have at least N − f bits set.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RBC: – recompute Merkle root h’ and if h’ != h then abort.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88"/>
          <p:cNvSpPr/>
          <p:nvPr/>
        </p:nvSpPr>
        <p:spPr>
          <a:xfrm>
            <a:off x="1758600" y="2503450"/>
            <a:ext cx="348600" cy="32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88"/>
          <p:cNvSpPr/>
          <p:nvPr/>
        </p:nvSpPr>
        <p:spPr>
          <a:xfrm>
            <a:off x="1758600" y="2927626"/>
            <a:ext cx="348600" cy="32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88"/>
          <p:cNvSpPr/>
          <p:nvPr/>
        </p:nvSpPr>
        <p:spPr>
          <a:xfrm>
            <a:off x="1758600" y="3351802"/>
            <a:ext cx="348600" cy="32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88"/>
          <p:cNvSpPr/>
          <p:nvPr/>
        </p:nvSpPr>
        <p:spPr>
          <a:xfrm>
            <a:off x="1758600" y="3775978"/>
            <a:ext cx="348600" cy="3270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8" name="Google Shape;1268;p88"/>
          <p:cNvCxnSpPr/>
          <p:nvPr/>
        </p:nvCxnSpPr>
        <p:spPr>
          <a:xfrm flipH="1" rot="10800000">
            <a:off x="2484731" y="2757443"/>
            <a:ext cx="37626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9" name="Google Shape;1269;p88"/>
          <p:cNvCxnSpPr/>
          <p:nvPr/>
        </p:nvCxnSpPr>
        <p:spPr>
          <a:xfrm flipH="1" rot="10800000">
            <a:off x="2481475" y="3157791"/>
            <a:ext cx="37626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0" name="Google Shape;1270;p88"/>
          <p:cNvCxnSpPr/>
          <p:nvPr/>
        </p:nvCxnSpPr>
        <p:spPr>
          <a:xfrm flipH="1" rot="10800000">
            <a:off x="2481475" y="3558139"/>
            <a:ext cx="37626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1" name="Google Shape;1271;p88"/>
          <p:cNvCxnSpPr/>
          <p:nvPr/>
        </p:nvCxnSpPr>
        <p:spPr>
          <a:xfrm flipH="1" rot="10800000">
            <a:off x="2481475" y="3958479"/>
            <a:ext cx="37626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2" name="Google Shape;1272;p88"/>
          <p:cNvSpPr txBox="1"/>
          <p:nvPr/>
        </p:nvSpPr>
        <p:spPr>
          <a:xfrm>
            <a:off x="1774548" y="2540973"/>
            <a:ext cx="319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P1</a:t>
            </a:r>
            <a:endParaRPr sz="700"/>
          </a:p>
        </p:txBody>
      </p:sp>
      <p:sp>
        <p:nvSpPr>
          <p:cNvPr id="1273" name="Google Shape;1273;p88"/>
          <p:cNvSpPr txBox="1"/>
          <p:nvPr/>
        </p:nvSpPr>
        <p:spPr>
          <a:xfrm>
            <a:off x="1773450" y="2962032"/>
            <a:ext cx="319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P2</a:t>
            </a:r>
            <a:endParaRPr sz="700"/>
          </a:p>
        </p:txBody>
      </p:sp>
      <p:sp>
        <p:nvSpPr>
          <p:cNvPr id="1274" name="Google Shape;1274;p88"/>
          <p:cNvSpPr txBox="1"/>
          <p:nvPr/>
        </p:nvSpPr>
        <p:spPr>
          <a:xfrm>
            <a:off x="1773450" y="3383098"/>
            <a:ext cx="319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P3</a:t>
            </a:r>
            <a:endParaRPr sz="700"/>
          </a:p>
        </p:txBody>
      </p:sp>
      <p:sp>
        <p:nvSpPr>
          <p:cNvPr id="1275" name="Google Shape;1275;p88"/>
          <p:cNvSpPr txBox="1"/>
          <p:nvPr/>
        </p:nvSpPr>
        <p:spPr>
          <a:xfrm>
            <a:off x="1773450" y="3810392"/>
            <a:ext cx="319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P4</a:t>
            </a:r>
            <a:endParaRPr sz="700"/>
          </a:p>
        </p:txBody>
      </p:sp>
      <p:cxnSp>
        <p:nvCxnSpPr>
          <p:cNvPr id="1276" name="Google Shape;1276;p88"/>
          <p:cNvCxnSpPr/>
          <p:nvPr/>
        </p:nvCxnSpPr>
        <p:spPr>
          <a:xfrm>
            <a:off x="5102493" y="2763636"/>
            <a:ext cx="16500" cy="121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1277" name="Google Shape;1277;p88"/>
          <p:cNvCxnSpPr/>
          <p:nvPr/>
        </p:nvCxnSpPr>
        <p:spPr>
          <a:xfrm flipH="1" rot="10800000">
            <a:off x="2490226" y="2763665"/>
            <a:ext cx="1045500" cy="39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8" name="Google Shape;1278;p88"/>
          <p:cNvCxnSpPr/>
          <p:nvPr/>
        </p:nvCxnSpPr>
        <p:spPr>
          <a:xfrm>
            <a:off x="2490226" y="3160072"/>
            <a:ext cx="1067400" cy="39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9" name="Google Shape;1279;p88"/>
          <p:cNvCxnSpPr/>
          <p:nvPr/>
        </p:nvCxnSpPr>
        <p:spPr>
          <a:xfrm>
            <a:off x="2501242" y="3163265"/>
            <a:ext cx="1056000" cy="79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0" name="Google Shape;1280;p88"/>
          <p:cNvCxnSpPr/>
          <p:nvPr/>
        </p:nvCxnSpPr>
        <p:spPr>
          <a:xfrm>
            <a:off x="2495747" y="2763636"/>
            <a:ext cx="1061400" cy="39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1" name="Google Shape;1281;p88"/>
          <p:cNvCxnSpPr/>
          <p:nvPr/>
        </p:nvCxnSpPr>
        <p:spPr>
          <a:xfrm>
            <a:off x="2501242" y="2763636"/>
            <a:ext cx="1056000" cy="79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2" name="Google Shape;1282;p88"/>
          <p:cNvCxnSpPr/>
          <p:nvPr/>
        </p:nvCxnSpPr>
        <p:spPr>
          <a:xfrm>
            <a:off x="2501242" y="2763636"/>
            <a:ext cx="1061400" cy="119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3" name="Google Shape;1283;p88"/>
          <p:cNvSpPr txBox="1"/>
          <p:nvPr/>
        </p:nvSpPr>
        <p:spPr>
          <a:xfrm>
            <a:off x="4853175" y="3958500"/>
            <a:ext cx="966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BVAL</a:t>
            </a:r>
            <a:endParaRPr sz="900"/>
          </a:p>
        </p:txBody>
      </p:sp>
      <p:cxnSp>
        <p:nvCxnSpPr>
          <p:cNvPr id="1284" name="Google Shape;1284;p88"/>
          <p:cNvCxnSpPr/>
          <p:nvPr/>
        </p:nvCxnSpPr>
        <p:spPr>
          <a:xfrm flipH="1" rot="10800000">
            <a:off x="3575200" y="2762275"/>
            <a:ext cx="1536600" cy="8079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5" name="Google Shape;1285;p88"/>
          <p:cNvCxnSpPr/>
          <p:nvPr/>
        </p:nvCxnSpPr>
        <p:spPr>
          <a:xfrm flipH="1" rot="10800000">
            <a:off x="3559375" y="3158275"/>
            <a:ext cx="1542000" cy="4119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6" name="Google Shape;1286;p88"/>
          <p:cNvCxnSpPr/>
          <p:nvPr/>
        </p:nvCxnSpPr>
        <p:spPr>
          <a:xfrm>
            <a:off x="3580500" y="3554325"/>
            <a:ext cx="1542000" cy="3909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7" name="Google Shape;1287;p88"/>
          <p:cNvCxnSpPr/>
          <p:nvPr/>
        </p:nvCxnSpPr>
        <p:spPr>
          <a:xfrm flipH="1" rot="10800000">
            <a:off x="3569925" y="2762275"/>
            <a:ext cx="1542000" cy="11934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8" name="Google Shape;1288;p88"/>
          <p:cNvCxnSpPr/>
          <p:nvPr/>
        </p:nvCxnSpPr>
        <p:spPr>
          <a:xfrm flipH="1" rot="10800000">
            <a:off x="3575200" y="3163675"/>
            <a:ext cx="1531500" cy="7920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9" name="Google Shape;1289;p88"/>
          <p:cNvCxnSpPr/>
          <p:nvPr/>
        </p:nvCxnSpPr>
        <p:spPr>
          <a:xfrm flipH="1" rot="10800000">
            <a:off x="3575200" y="3564825"/>
            <a:ext cx="1536600" cy="4014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0" name="Google Shape;1290;p88"/>
          <p:cNvSpPr txBox="1"/>
          <p:nvPr/>
        </p:nvSpPr>
        <p:spPr>
          <a:xfrm>
            <a:off x="3295325" y="3969900"/>
            <a:ext cx="939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Forward</a:t>
            </a:r>
            <a:endParaRPr sz="900"/>
          </a:p>
        </p:txBody>
      </p:sp>
      <p:sp>
        <p:nvSpPr>
          <p:cNvPr id="1291" name="Google Shape;1291;p88"/>
          <p:cNvSpPr txBox="1"/>
          <p:nvPr/>
        </p:nvSpPr>
        <p:spPr>
          <a:xfrm>
            <a:off x="2381725" y="2513050"/>
            <a:ext cx="25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1</a:t>
            </a:r>
            <a:endParaRPr sz="800"/>
          </a:p>
        </p:txBody>
      </p:sp>
      <p:sp>
        <p:nvSpPr>
          <p:cNvPr id="1292" name="Google Shape;1292;p88"/>
          <p:cNvSpPr txBox="1"/>
          <p:nvPr/>
        </p:nvSpPr>
        <p:spPr>
          <a:xfrm>
            <a:off x="2381725" y="2937225"/>
            <a:ext cx="25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1</a:t>
            </a:r>
            <a:endParaRPr sz="8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89"/>
          <p:cNvSpPr txBox="1"/>
          <p:nvPr/>
        </p:nvSpPr>
        <p:spPr>
          <a:xfrm>
            <a:off x="427875" y="190450"/>
            <a:ext cx="2925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Questions</a:t>
            </a:r>
            <a:endParaRPr sz="2800"/>
          </a:p>
        </p:txBody>
      </p:sp>
      <p:sp>
        <p:nvSpPr>
          <p:cNvPr id="1298" name="Google Shape;1298;p89"/>
          <p:cNvSpPr txBox="1"/>
          <p:nvPr/>
        </p:nvSpPr>
        <p:spPr>
          <a:xfrm>
            <a:off x="544025" y="903350"/>
            <a:ext cx="8211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 startAt="2"/>
            </a:pPr>
            <a:r>
              <a:rPr lang="en"/>
              <a:t>How to achieve transaction ordering in HBBFT?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nodes receive transactions as input, and their goal is to reach common agreement on an ordering of these transactions.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HBBFT random selection of B/N transactions from the first B elements of buffer.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p</a:t>
            </a:r>
            <a:r>
              <a:rPr lang="en"/>
              <a:t>rotocol may commit up to B transactions in a single epoch. However, some correct nodes may propose overlapping transaction sets.</a:t>
            </a:r>
            <a:endParaRPr/>
          </a:p>
        </p:txBody>
      </p:sp>
      <p:sp>
        <p:nvSpPr>
          <p:cNvPr id="1299" name="Google Shape;1299;p89"/>
          <p:cNvSpPr txBox="1"/>
          <p:nvPr/>
        </p:nvSpPr>
        <p:spPr>
          <a:xfrm>
            <a:off x="1237225" y="2493450"/>
            <a:ext cx="947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Node 1:</a:t>
            </a:r>
            <a:endParaRPr sz="900"/>
          </a:p>
        </p:txBody>
      </p:sp>
      <p:sp>
        <p:nvSpPr>
          <p:cNvPr id="1300" name="Google Shape;1300;p89"/>
          <p:cNvSpPr/>
          <p:nvPr/>
        </p:nvSpPr>
        <p:spPr>
          <a:xfrm>
            <a:off x="2184122" y="2510263"/>
            <a:ext cx="338400" cy="32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301" name="Google Shape;1301;p89"/>
          <p:cNvSpPr/>
          <p:nvPr/>
        </p:nvSpPr>
        <p:spPr>
          <a:xfrm>
            <a:off x="2522470" y="2510263"/>
            <a:ext cx="338400" cy="32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302" name="Google Shape;1302;p89"/>
          <p:cNvSpPr/>
          <p:nvPr/>
        </p:nvSpPr>
        <p:spPr>
          <a:xfrm>
            <a:off x="2860818" y="2510263"/>
            <a:ext cx="338400" cy="326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303" name="Google Shape;1303;p89"/>
          <p:cNvSpPr/>
          <p:nvPr/>
        </p:nvSpPr>
        <p:spPr>
          <a:xfrm>
            <a:off x="3199166" y="2510263"/>
            <a:ext cx="338400" cy="32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1304" name="Google Shape;1304;p89"/>
          <p:cNvSpPr/>
          <p:nvPr/>
        </p:nvSpPr>
        <p:spPr>
          <a:xfrm>
            <a:off x="3537514" y="2510263"/>
            <a:ext cx="338400" cy="32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1305" name="Google Shape;1305;p89"/>
          <p:cNvSpPr/>
          <p:nvPr/>
        </p:nvSpPr>
        <p:spPr>
          <a:xfrm>
            <a:off x="3875862" y="2510263"/>
            <a:ext cx="338400" cy="326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1306" name="Google Shape;1306;p89"/>
          <p:cNvSpPr/>
          <p:nvPr/>
        </p:nvSpPr>
        <p:spPr>
          <a:xfrm>
            <a:off x="4214211" y="2510263"/>
            <a:ext cx="338400" cy="32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1307" name="Google Shape;1307;p89"/>
          <p:cNvSpPr/>
          <p:nvPr/>
        </p:nvSpPr>
        <p:spPr>
          <a:xfrm>
            <a:off x="4552559" y="2510263"/>
            <a:ext cx="338400" cy="32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1308" name="Google Shape;1308;p89"/>
          <p:cNvSpPr txBox="1"/>
          <p:nvPr/>
        </p:nvSpPr>
        <p:spPr>
          <a:xfrm>
            <a:off x="1257404" y="3031202"/>
            <a:ext cx="947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Node 2:</a:t>
            </a:r>
            <a:endParaRPr sz="900"/>
          </a:p>
        </p:txBody>
      </p:sp>
      <p:sp>
        <p:nvSpPr>
          <p:cNvPr id="1309" name="Google Shape;1309;p89"/>
          <p:cNvSpPr/>
          <p:nvPr/>
        </p:nvSpPr>
        <p:spPr>
          <a:xfrm>
            <a:off x="2204301" y="3048016"/>
            <a:ext cx="338400" cy="32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310" name="Google Shape;1310;p89"/>
          <p:cNvSpPr/>
          <p:nvPr/>
        </p:nvSpPr>
        <p:spPr>
          <a:xfrm>
            <a:off x="2542649" y="3048016"/>
            <a:ext cx="338400" cy="326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311" name="Google Shape;1311;p89"/>
          <p:cNvSpPr/>
          <p:nvPr/>
        </p:nvSpPr>
        <p:spPr>
          <a:xfrm>
            <a:off x="2880997" y="3048016"/>
            <a:ext cx="338400" cy="32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312" name="Google Shape;1312;p89"/>
          <p:cNvSpPr/>
          <p:nvPr/>
        </p:nvSpPr>
        <p:spPr>
          <a:xfrm>
            <a:off x="3219345" y="3048016"/>
            <a:ext cx="338400" cy="32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1313" name="Google Shape;1313;p89"/>
          <p:cNvSpPr/>
          <p:nvPr/>
        </p:nvSpPr>
        <p:spPr>
          <a:xfrm>
            <a:off x="3557693" y="3048016"/>
            <a:ext cx="338400" cy="32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1314" name="Google Shape;1314;p89"/>
          <p:cNvSpPr/>
          <p:nvPr/>
        </p:nvSpPr>
        <p:spPr>
          <a:xfrm>
            <a:off x="3896042" y="3048016"/>
            <a:ext cx="338400" cy="326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1315" name="Google Shape;1315;p89"/>
          <p:cNvSpPr/>
          <p:nvPr/>
        </p:nvSpPr>
        <p:spPr>
          <a:xfrm>
            <a:off x="4234390" y="3048016"/>
            <a:ext cx="338400" cy="32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1316" name="Google Shape;1316;p89"/>
          <p:cNvSpPr/>
          <p:nvPr/>
        </p:nvSpPr>
        <p:spPr>
          <a:xfrm>
            <a:off x="4572738" y="3048016"/>
            <a:ext cx="338400" cy="32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1317" name="Google Shape;1317;p89"/>
          <p:cNvSpPr txBox="1"/>
          <p:nvPr/>
        </p:nvSpPr>
        <p:spPr>
          <a:xfrm>
            <a:off x="1257404" y="3585229"/>
            <a:ext cx="947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Node 3:</a:t>
            </a:r>
            <a:endParaRPr sz="900"/>
          </a:p>
        </p:txBody>
      </p:sp>
      <p:sp>
        <p:nvSpPr>
          <p:cNvPr id="1318" name="Google Shape;1318;p89"/>
          <p:cNvSpPr/>
          <p:nvPr/>
        </p:nvSpPr>
        <p:spPr>
          <a:xfrm>
            <a:off x="2204301" y="3602043"/>
            <a:ext cx="338400" cy="32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319" name="Google Shape;1319;p89"/>
          <p:cNvSpPr/>
          <p:nvPr/>
        </p:nvSpPr>
        <p:spPr>
          <a:xfrm>
            <a:off x="2542649" y="3602043"/>
            <a:ext cx="338400" cy="32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320" name="Google Shape;1320;p89"/>
          <p:cNvSpPr/>
          <p:nvPr/>
        </p:nvSpPr>
        <p:spPr>
          <a:xfrm>
            <a:off x="2880997" y="3602043"/>
            <a:ext cx="338400" cy="32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321" name="Google Shape;1321;p89"/>
          <p:cNvSpPr/>
          <p:nvPr/>
        </p:nvSpPr>
        <p:spPr>
          <a:xfrm>
            <a:off x="3219345" y="3602043"/>
            <a:ext cx="338400" cy="326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1322" name="Google Shape;1322;p89"/>
          <p:cNvSpPr/>
          <p:nvPr/>
        </p:nvSpPr>
        <p:spPr>
          <a:xfrm>
            <a:off x="3557693" y="3602043"/>
            <a:ext cx="338400" cy="32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1323" name="Google Shape;1323;p89"/>
          <p:cNvSpPr/>
          <p:nvPr/>
        </p:nvSpPr>
        <p:spPr>
          <a:xfrm>
            <a:off x="3896042" y="3602043"/>
            <a:ext cx="338400" cy="32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1324" name="Google Shape;1324;p89"/>
          <p:cNvSpPr/>
          <p:nvPr/>
        </p:nvSpPr>
        <p:spPr>
          <a:xfrm>
            <a:off x="4234390" y="3602043"/>
            <a:ext cx="338400" cy="326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1325" name="Google Shape;1325;p89"/>
          <p:cNvSpPr/>
          <p:nvPr/>
        </p:nvSpPr>
        <p:spPr>
          <a:xfrm>
            <a:off x="4572738" y="3602043"/>
            <a:ext cx="338400" cy="32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1326" name="Google Shape;1326;p89"/>
          <p:cNvSpPr txBox="1"/>
          <p:nvPr/>
        </p:nvSpPr>
        <p:spPr>
          <a:xfrm>
            <a:off x="1257424" y="4101596"/>
            <a:ext cx="947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Node 4:</a:t>
            </a:r>
            <a:endParaRPr sz="900"/>
          </a:p>
        </p:txBody>
      </p:sp>
      <p:sp>
        <p:nvSpPr>
          <p:cNvPr id="1327" name="Google Shape;1327;p89"/>
          <p:cNvSpPr/>
          <p:nvPr/>
        </p:nvSpPr>
        <p:spPr>
          <a:xfrm>
            <a:off x="2204320" y="4118409"/>
            <a:ext cx="338400" cy="32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328" name="Google Shape;1328;p89"/>
          <p:cNvSpPr/>
          <p:nvPr/>
        </p:nvSpPr>
        <p:spPr>
          <a:xfrm>
            <a:off x="2542669" y="4118409"/>
            <a:ext cx="338400" cy="32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329" name="Google Shape;1329;p89"/>
          <p:cNvSpPr/>
          <p:nvPr/>
        </p:nvSpPr>
        <p:spPr>
          <a:xfrm>
            <a:off x="2881017" y="4118409"/>
            <a:ext cx="338400" cy="32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330" name="Google Shape;1330;p89"/>
          <p:cNvSpPr/>
          <p:nvPr/>
        </p:nvSpPr>
        <p:spPr>
          <a:xfrm>
            <a:off x="3219365" y="4118409"/>
            <a:ext cx="338400" cy="32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1331" name="Google Shape;1331;p89"/>
          <p:cNvSpPr/>
          <p:nvPr/>
        </p:nvSpPr>
        <p:spPr>
          <a:xfrm>
            <a:off x="3557713" y="4118409"/>
            <a:ext cx="338400" cy="326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1332" name="Google Shape;1332;p89"/>
          <p:cNvSpPr/>
          <p:nvPr/>
        </p:nvSpPr>
        <p:spPr>
          <a:xfrm>
            <a:off x="3896061" y="4118409"/>
            <a:ext cx="338400" cy="32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1333" name="Google Shape;1333;p89"/>
          <p:cNvSpPr/>
          <p:nvPr/>
        </p:nvSpPr>
        <p:spPr>
          <a:xfrm>
            <a:off x="4234409" y="4118409"/>
            <a:ext cx="338400" cy="32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1334" name="Google Shape;1334;p89"/>
          <p:cNvSpPr/>
          <p:nvPr/>
        </p:nvSpPr>
        <p:spPr>
          <a:xfrm>
            <a:off x="4572757" y="4118409"/>
            <a:ext cx="338400" cy="326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</p:txBody>
      </p:sp>
      <p:sp>
        <p:nvSpPr>
          <p:cNvPr id="1335" name="Google Shape;1335;p89"/>
          <p:cNvSpPr txBox="1"/>
          <p:nvPr/>
        </p:nvSpPr>
        <p:spPr>
          <a:xfrm>
            <a:off x="5281575" y="3241700"/>
            <a:ext cx="947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Total</a:t>
            </a:r>
            <a:r>
              <a:rPr lang="en" sz="900"/>
              <a:t>:</a:t>
            </a:r>
            <a:endParaRPr sz="900"/>
          </a:p>
        </p:txBody>
      </p:sp>
      <p:sp>
        <p:nvSpPr>
          <p:cNvPr id="1336" name="Google Shape;1336;p89"/>
          <p:cNvSpPr/>
          <p:nvPr/>
        </p:nvSpPr>
        <p:spPr>
          <a:xfrm>
            <a:off x="6228472" y="3258513"/>
            <a:ext cx="338400" cy="326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337" name="Google Shape;1337;p89"/>
          <p:cNvSpPr/>
          <p:nvPr/>
        </p:nvSpPr>
        <p:spPr>
          <a:xfrm>
            <a:off x="6566820" y="3258513"/>
            <a:ext cx="338400" cy="326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338" name="Google Shape;1338;p89"/>
          <p:cNvSpPr/>
          <p:nvPr/>
        </p:nvSpPr>
        <p:spPr>
          <a:xfrm>
            <a:off x="6905168" y="3258513"/>
            <a:ext cx="338400" cy="326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339" name="Google Shape;1339;p89"/>
          <p:cNvSpPr/>
          <p:nvPr/>
        </p:nvSpPr>
        <p:spPr>
          <a:xfrm>
            <a:off x="7243516" y="3258513"/>
            <a:ext cx="338400" cy="326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1340" name="Google Shape;1340;p89"/>
          <p:cNvSpPr/>
          <p:nvPr/>
        </p:nvSpPr>
        <p:spPr>
          <a:xfrm>
            <a:off x="7581864" y="3258513"/>
            <a:ext cx="338400" cy="326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1341" name="Google Shape;1341;p89"/>
          <p:cNvSpPr/>
          <p:nvPr/>
        </p:nvSpPr>
        <p:spPr>
          <a:xfrm>
            <a:off x="7920212" y="3258513"/>
            <a:ext cx="338400" cy="326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1342" name="Google Shape;1342;p89"/>
          <p:cNvSpPr/>
          <p:nvPr/>
        </p:nvSpPr>
        <p:spPr>
          <a:xfrm>
            <a:off x="8258561" y="3258513"/>
            <a:ext cx="338400" cy="326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</a:t>
            </a:r>
            <a:endParaRPr/>
          </a:p>
        </p:txBody>
      </p:sp>
      <p:sp>
        <p:nvSpPr>
          <p:cNvPr id="1343" name="Google Shape;1343;p89"/>
          <p:cNvSpPr/>
          <p:nvPr/>
        </p:nvSpPr>
        <p:spPr>
          <a:xfrm>
            <a:off x="8596909" y="3258513"/>
            <a:ext cx="338400" cy="326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457200" y="101101"/>
            <a:ext cx="7315500" cy="10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</a:t>
            </a:r>
            <a:endParaRPr/>
          </a:p>
        </p:txBody>
      </p:sp>
      <p:sp>
        <p:nvSpPr>
          <p:cNvPr id="187" name="Google Shape;187;p27"/>
          <p:cNvSpPr txBox="1"/>
          <p:nvPr>
            <p:ph idx="1" type="body"/>
          </p:nvPr>
        </p:nvSpPr>
        <p:spPr>
          <a:xfrm>
            <a:off x="457200" y="1278516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Why we should prefer asynchronous protocols?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The limitations of traditional synchronous protocols?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The differences between them?</a:t>
            </a:r>
            <a:endParaRPr sz="25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90"/>
          <p:cNvSpPr txBox="1"/>
          <p:nvPr>
            <p:ph type="ctrTitle"/>
          </p:nvPr>
        </p:nvSpPr>
        <p:spPr>
          <a:xfrm>
            <a:off x="685800" y="1699931"/>
            <a:ext cx="6400800" cy="100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watching!</a:t>
            </a:r>
            <a:endParaRPr/>
          </a:p>
        </p:txBody>
      </p:sp>
      <p:sp>
        <p:nvSpPr>
          <p:cNvPr id="1349" name="Google Shape;1349;p90"/>
          <p:cNvSpPr txBox="1"/>
          <p:nvPr>
            <p:ph idx="1" type="subTitle"/>
          </p:nvPr>
        </p:nvSpPr>
        <p:spPr>
          <a:xfrm>
            <a:off x="685800" y="2700338"/>
            <a:ext cx="64008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Weijia Wang, Zaoyi Zheng, Jinxiao Yu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457200" y="101101"/>
            <a:ext cx="7315500" cy="10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Differences between </a:t>
            </a:r>
            <a:endParaRPr sz="3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synchronous and asynchronous protocols</a:t>
            </a:r>
            <a:endParaRPr sz="3400"/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234850" y="1306316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</a:t>
            </a:r>
            <a:r>
              <a:rPr lang="en"/>
              <a:t>Full) Synchrony: 		all messages are delivered within Δ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Eventual Synchrony: 	after unknown time GST, all messages delivered within 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Partial Synchrony: 		Δ is unknown to the protocol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Weak Synchrony: 		Δt is time varying, but grows polynomially in 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Asynchronous: 		all messages are eventually delivered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457200" y="101101"/>
            <a:ext cx="7315500" cy="101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Differences between </a:t>
            </a:r>
            <a:endParaRPr sz="3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synchronous and asynchronous protocols</a:t>
            </a:r>
            <a:endParaRPr sz="3400"/>
          </a:p>
        </p:txBody>
      </p:sp>
      <p:sp>
        <p:nvSpPr>
          <p:cNvPr id="199" name="Google Shape;199;p29"/>
          <p:cNvSpPr txBox="1"/>
          <p:nvPr>
            <p:ph idx="1" type="body"/>
          </p:nvPr>
        </p:nvSpPr>
        <p:spPr>
          <a:xfrm>
            <a:off x="234850" y="1306316"/>
            <a:ext cx="82296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</a:t>
            </a:r>
            <a:r>
              <a:rPr lang="en"/>
              <a:t>Full) Synchrony: 		all messages are delivered within Δ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Eventual Synchrony: 	after unknown time GST, all messages delivered within 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Partial Synchrony: 		Δ is unknown to the protocol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Weak Synchrony: 		Δt is time varying, but grows polynomially in 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Asynchronous: 		all messages are eventually delivered</a:t>
            </a:r>
            <a:endParaRPr>
              <a:solidFill>
                <a:srgbClr val="6AA84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4525" y="3395575"/>
            <a:ext cx="1418175" cy="142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UCD 3">
      <a:dk1>
        <a:srgbClr val="000000"/>
      </a:dk1>
      <a:lt1>
        <a:srgbClr val="EFEDE2"/>
      </a:lt1>
      <a:dk2>
        <a:srgbClr val="002855"/>
      </a:dk2>
      <a:lt2>
        <a:srgbClr val="FDFFFF"/>
      </a:lt2>
      <a:accent1>
        <a:srgbClr val="002855"/>
      </a:accent1>
      <a:accent2>
        <a:srgbClr val="D29700"/>
      </a:accent2>
      <a:accent3>
        <a:srgbClr val="89921B"/>
      </a:accent3>
      <a:accent4>
        <a:srgbClr val="AACB35"/>
      </a:accent4>
      <a:accent5>
        <a:srgbClr val="006E83"/>
      </a:accent5>
      <a:accent6>
        <a:srgbClr val="006A96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